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1pPr>
    <a:lvl2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2pPr>
    <a:lvl3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3pPr>
    <a:lvl4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4pPr>
    <a:lvl5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5pPr>
    <a:lvl6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6pPr>
    <a:lvl7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7pPr>
    <a:lvl8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8pPr>
    <a:lvl9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rgbClr val="5B5854"/>
      </a:tcTxStyle>
      <a:tcStyle>
        <a:tcBdr>
          <a:left>
            <a:ln w="25400" cap="flat">
              <a:solidFill>
                <a:srgbClr val="5B5854"/>
              </a:solidFill>
              <a:custDash>
                <a:ds d="200000" sp="200000"/>
              </a:custDash>
              <a:miter lim="400000"/>
            </a:ln>
          </a:left>
          <a:right>
            <a:ln w="25400" cap="flat">
              <a:solidFill>
                <a:srgbClr val="5B5854"/>
              </a:solidFill>
              <a:custDash>
                <a:ds d="200000" sp="200000"/>
              </a:custDash>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25400" cap="flat">
              <a:solidFill>
                <a:srgbClr val="5B5854"/>
              </a:solidFill>
              <a:custDash>
                <a:ds d="200000" sp="200000"/>
              </a:custDash>
              <a:miter lim="400000"/>
            </a:ln>
          </a:insideV>
        </a:tcBdr>
        <a:fill>
          <a:noFill/>
        </a:fill>
      </a:tcStyle>
    </a:wholeTbl>
    <a:band2H>
      <a:tcTxStyle/>
      <a:tcStyle>
        <a:tcBdr/>
        <a:fill>
          <a:solidFill>
            <a:schemeClr val="accent2">
              <a:hueOff val="-1122706"/>
              <a:satOff val="6504"/>
              <a:lumOff val="15871"/>
              <a:alpha val="17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38100" cap="flat">
              <a:solidFill>
                <a:srgbClr val="5B5854"/>
              </a:solidFill>
              <a:prstDash val="solid"/>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809E35">
              <a:alpha val="10000"/>
            </a:srgbClr>
          </a:solidFill>
        </a:fill>
      </a:tcStyle>
    </a:firstCol>
    <a:la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38100" cap="flat">
              <a:solidFill>
                <a:srgbClr val="5B5854"/>
              </a:solidFill>
              <a:prstDash val="solid"/>
              <a:miter lim="400000"/>
            </a:ln>
          </a:top>
          <a:bottom>
            <a:ln w="12700" cap="flat">
              <a:noFill/>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12700" cap="flat">
              <a:noFill/>
              <a:miter lim="400000"/>
            </a:ln>
          </a:top>
          <a:bottom>
            <a:ln w="381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619E5C">
              <a:alpha val="15000"/>
            </a:srgbClr>
          </a:solidFill>
        </a:fill>
      </a:tcStyle>
    </a:firstRow>
  </a:tblStyle>
  <a:tblStyle styleId="{C7B018BB-80A7-4F77-B60F-C8B233D01FF8}" styleName="">
    <a:tblBg/>
    <a:wholeTbl>
      <a:tcTxStyle b="off" i="off">
        <a:font>
          <a:latin typeface="Avenir Next Medium"/>
          <a:ea typeface="Avenir Next Medium"/>
          <a:cs typeface="Avenir Next Medium"/>
        </a:font>
        <a:srgbClr val="5B5854"/>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BDBBB3"/>
              </a:solidFill>
              <a:prstDash val="solid"/>
              <a:miter lim="400000"/>
            </a:ln>
          </a:insideV>
        </a:tcBdr>
        <a:fill>
          <a:solidFill>
            <a:srgbClr val="E7E3D2"/>
          </a:solidFill>
        </a:fill>
      </a:tcStyle>
    </a:wholeTbl>
    <a:band2H>
      <a:tcTxStyle/>
      <a:tcStyle>
        <a:tcBdr/>
        <a:fill>
          <a:solidFill>
            <a:srgbClr val="F6F2E5"/>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noFill/>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noFill/>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noFill/>
              <a:miter lim="400000"/>
            </a:ln>
          </a:insideV>
        </a:tcBdr>
        <a:fill>
          <a:solidFill>
            <a:srgbClr val="E6E3DA"/>
          </a:solidFill>
        </a:fill>
      </a:tcStyle>
    </a:wholeTbl>
    <a:band2H>
      <a:tcTxStyle/>
      <a:tcStyle>
        <a:tcBdr/>
        <a:fill>
          <a:solidFill>
            <a:srgbClr val="F9F5E8"/>
          </a:solidFill>
        </a:fill>
      </a:tcStyle>
    </a:band2H>
    <a:firstCol>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a:tcStyle>
        <a:tcBdr/>
        <a:fill>
          <a:solidFill>
            <a:srgbClr val="FFFBF1"/>
          </a:solidFill>
        </a:fill>
      </a:tcStyle>
    </a:band2H>
    <a:firstCol>
      <a:tcTxStyle b="on" i="off">
        <a:font>
          <a:latin typeface="Avenir Next Demi Bold"/>
          <a:ea typeface="Avenir Next Demi Bold"/>
          <a:cs typeface="Avenir Next Demi Bold"/>
        </a:font>
        <a:srgbClr val="5B5854"/>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a:tcStyle>
        <a:tcBdr/>
        <a:fill>
          <a:solidFill>
            <a:srgbClr val="E9E7DC"/>
          </a:solidFill>
        </a:fill>
      </a:tcStyle>
    </a:band2H>
    <a:firstCol>
      <a:tcTxStyle b="on" i="off">
        <a:font>
          <a:latin typeface="Avenir Next Demi Bold"/>
          <a:ea typeface="Avenir Next Demi Bold"/>
          <a:cs typeface="Avenir Next Demi Bold"/>
        </a:font>
        <a:srgbClr val="5B5854"/>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n" i="off">
        <a:font>
          <a:latin typeface="Avenir Next Demi Bold"/>
          <a:ea typeface="Avenir Next Demi Bold"/>
          <a:cs typeface="Avenir Next Demi Bold"/>
        </a:font>
        <a:srgbClr val="5B585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
          <a:latin typeface="Avenir Next Medium"/>
          <a:ea typeface="Avenir Next Medium"/>
          <a:cs typeface="Avenir Next Medium"/>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wholeTbl>
    <a:band2H>
      <a:tcTxStyle/>
      <a:tcStyle>
        <a:tcBdr/>
        <a:fill>
          <a:solidFill>
            <a:schemeClr val="accent2">
              <a:hueOff val="-1122706"/>
              <a:satOff val="6504"/>
              <a:lumOff val="15871"/>
              <a:alpha val="12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50800" cap="flat">
              <a:solidFill>
                <a:schemeClr val="accent5">
                  <a:alpha val="75000"/>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Col>
    <a:la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50800" cap="flat">
              <a:solidFill>
                <a:schemeClr val="accent5">
                  <a:alpha val="75000"/>
                </a:schemeClr>
              </a:solidFill>
              <a:prstDash val="solid"/>
              <a:miter lim="400000"/>
            </a:ln>
          </a:top>
          <a:bottom>
            <a:ln w="12700" cap="flat">
              <a:noFill/>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12700" cap="flat">
              <a:noFill/>
              <a:miter lim="400000"/>
            </a:ln>
          </a:top>
          <a:bottom>
            <a:ln w="50800" cap="flat">
              <a:solidFill>
                <a:schemeClr val="accent5">
                  <a:alpha val="75000"/>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3" d="100"/>
          <a:sy n="43" d="100"/>
        </p:scale>
        <p:origin x="70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xfrm>
            <a:off x="1143000" y="685800"/>
            <a:ext cx="4572000" cy="3429000"/>
          </a:xfrm>
          <a:prstGeom prst="rect">
            <a:avLst/>
          </a:prstGeom>
        </p:spPr>
        <p:txBody>
          <a:bodyPr/>
          <a:lstStyle/>
          <a:p>
            <a:endParaRPr/>
          </a:p>
        </p:txBody>
      </p:sp>
      <p:sp>
        <p:nvSpPr>
          <p:cNvPr id="156" name="Shape 15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olo e sottotitol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Titolo Testo"/>
          <p:cNvSpPr txBox="1">
            <a:spLocks noGrp="1"/>
          </p:cNvSpPr>
          <p:nvPr>
            <p:ph type="title"/>
          </p:nvPr>
        </p:nvSpPr>
        <p:spPr>
          <a:xfrm>
            <a:off x="1257300" y="5397500"/>
            <a:ext cx="21869400" cy="5461000"/>
          </a:xfrm>
          <a:prstGeom prst="rect">
            <a:avLst/>
          </a:prstGeom>
        </p:spPr>
        <p:txBody>
          <a:bodyPr/>
          <a:lstStyle>
            <a:lvl1pPr>
              <a:defRPr sz="14900" spc="298">
                <a:solidFill>
                  <a:srgbClr val="FFFFFF"/>
                </a:solidFill>
              </a:defRPr>
            </a:lvl1pPr>
          </a:lstStyle>
          <a:p>
            <a:r>
              <a:t>Titolo Testo</a:t>
            </a:r>
          </a:p>
        </p:txBody>
      </p:sp>
      <p:sp>
        <p:nvSpPr>
          <p:cNvPr id="12" name="Corpo livello uno…"/>
          <p:cNvSpPr txBox="1">
            <a:spLocks noGrp="1"/>
          </p:cNvSpPr>
          <p:nvPr>
            <p:ph type="body" sz="quarter" idx="1"/>
          </p:nvPr>
        </p:nvSpPr>
        <p:spPr>
          <a:xfrm>
            <a:off x="1257300" y="2895600"/>
            <a:ext cx="21869400" cy="2501900"/>
          </a:xfrm>
          <a:prstGeom prst="rect">
            <a:avLst/>
          </a:prstGeom>
        </p:spPr>
        <p:txBody>
          <a:bodyPr anchor="b"/>
          <a:lstStyle>
            <a:lvl1pPr marL="0" indent="0" algn="ctr">
              <a:spcBef>
                <a:spcPts val="0"/>
              </a:spcBef>
              <a:buSzTx/>
              <a:buNone/>
              <a:defRPr sz="7700" cap="all" spc="308">
                <a:solidFill>
                  <a:srgbClr val="FFFFFF"/>
                </a:solidFill>
                <a:latin typeface="+mn-lt"/>
                <a:ea typeface="+mn-ea"/>
                <a:cs typeface="+mn-cs"/>
                <a:sym typeface="Futura"/>
              </a:defRPr>
            </a:lvl1pPr>
            <a:lvl2pPr marL="0" indent="0" algn="ctr">
              <a:spcBef>
                <a:spcPts val="0"/>
              </a:spcBef>
              <a:buSzTx/>
              <a:buNone/>
              <a:defRPr sz="7700" cap="all" spc="308">
                <a:solidFill>
                  <a:srgbClr val="FFFFFF"/>
                </a:solidFill>
                <a:latin typeface="+mn-lt"/>
                <a:ea typeface="+mn-ea"/>
                <a:cs typeface="+mn-cs"/>
                <a:sym typeface="Futura"/>
              </a:defRPr>
            </a:lvl2pPr>
            <a:lvl3pPr marL="0" indent="0" algn="ctr">
              <a:spcBef>
                <a:spcPts val="0"/>
              </a:spcBef>
              <a:buSzTx/>
              <a:buNone/>
              <a:defRPr sz="7700" cap="all" spc="308">
                <a:solidFill>
                  <a:srgbClr val="FFFFFF"/>
                </a:solidFill>
                <a:latin typeface="+mn-lt"/>
                <a:ea typeface="+mn-ea"/>
                <a:cs typeface="+mn-cs"/>
                <a:sym typeface="Futura"/>
              </a:defRPr>
            </a:lvl3pPr>
            <a:lvl4pPr marL="0" indent="0" algn="ctr">
              <a:spcBef>
                <a:spcPts val="0"/>
              </a:spcBef>
              <a:buSzTx/>
              <a:buNone/>
              <a:defRPr sz="7700" cap="all" spc="308">
                <a:solidFill>
                  <a:srgbClr val="FFFFFF"/>
                </a:solidFill>
                <a:latin typeface="+mn-lt"/>
                <a:ea typeface="+mn-ea"/>
                <a:cs typeface="+mn-cs"/>
                <a:sym typeface="Futura"/>
              </a:defRPr>
            </a:lvl4pPr>
            <a:lvl5pPr marL="0" indent="0" algn="ctr">
              <a:spcBef>
                <a:spcPts val="0"/>
              </a:spcBef>
              <a:buSzTx/>
              <a:buNone/>
              <a:defRPr sz="7700" cap="all" spc="308">
                <a:solidFill>
                  <a:srgbClr val="FFFFFF"/>
                </a:solidFill>
                <a:latin typeface="+mn-lt"/>
                <a:ea typeface="+mn-ea"/>
                <a:cs typeface="+mn-cs"/>
                <a:sym typeface="Futura"/>
              </a:defRPr>
            </a:lvl5pPr>
          </a:lstStyle>
          <a:p>
            <a:r>
              <a:t>Corpo livello uno</a:t>
            </a:r>
          </a:p>
          <a:p>
            <a:pPr lvl="1"/>
            <a:r>
              <a:t>Corpo livello due</a:t>
            </a:r>
          </a:p>
          <a:p>
            <a:pPr lvl="2"/>
            <a:r>
              <a:t>Corpo livello tre</a:t>
            </a:r>
          </a:p>
          <a:p>
            <a:pPr lvl="3"/>
            <a:r>
              <a:t>Corpo livello quattro</a:t>
            </a:r>
          </a:p>
          <a:p>
            <a:pPr lvl="4"/>
            <a:r>
              <a:t>Corpo livello cinque</a:t>
            </a:r>
          </a:p>
        </p:txBody>
      </p:sp>
      <p:sp>
        <p:nvSpPr>
          <p:cNvPr id="13" name="Numero diapositiva"/>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unti elenco">
    <p:spTree>
      <p:nvGrpSpPr>
        <p:cNvPr id="1" name=""/>
        <p:cNvGrpSpPr/>
        <p:nvPr/>
      </p:nvGrpSpPr>
      <p:grpSpPr>
        <a:xfrm>
          <a:off x="0" y="0"/>
          <a:ext cx="0" cy="0"/>
          <a:chOff x="0" y="0"/>
          <a:chExt cx="0" cy="0"/>
        </a:xfrm>
      </p:grpSpPr>
      <p:sp>
        <p:nvSpPr>
          <p:cNvPr id="96" name="Corpo livello uno…"/>
          <p:cNvSpPr txBox="1">
            <a:spLocks noGrp="1"/>
          </p:cNvSpPr>
          <p:nvPr>
            <p:ph type="body" idx="1"/>
          </p:nvPr>
        </p:nvSpPr>
        <p:spPr>
          <a:xfrm>
            <a:off x="1257300" y="1854200"/>
            <a:ext cx="21869400" cy="10502900"/>
          </a:xfrm>
          <a:prstGeom prst="rect">
            <a:avLst/>
          </a:prstGeom>
        </p:spPr>
        <p:txBody>
          <a:bodyPr anchor="ctr"/>
          <a:lstStyle/>
          <a:p>
            <a:r>
              <a:t>Corpo livello uno</a:t>
            </a:r>
          </a:p>
          <a:p>
            <a:pPr lvl="1"/>
            <a:r>
              <a:t>Corpo livello due</a:t>
            </a:r>
          </a:p>
          <a:p>
            <a:pPr lvl="2"/>
            <a:r>
              <a:t>Corpo livello tre</a:t>
            </a:r>
          </a:p>
          <a:p>
            <a:pPr lvl="3"/>
            <a:r>
              <a:t>Corpo livello quattro</a:t>
            </a:r>
          </a:p>
          <a:p>
            <a:pPr lvl="4"/>
            <a:r>
              <a:t>Corpo livello cinque</a:t>
            </a:r>
          </a:p>
        </p:txBody>
      </p:sp>
      <p:sp>
        <p:nvSpPr>
          <p:cNvPr id="97" name="Numero diapositiva"/>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Foto - 3 per pagina">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4" name="Immagine"/>
          <p:cNvSpPr>
            <a:spLocks noGrp="1"/>
          </p:cNvSpPr>
          <p:nvPr>
            <p:ph type="pic" sz="half" idx="21"/>
          </p:nvPr>
        </p:nvSpPr>
        <p:spPr>
          <a:xfrm>
            <a:off x="12344400" y="7213475"/>
            <a:ext cx="10807966" cy="7028000"/>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05" name="Immagine"/>
          <p:cNvSpPr>
            <a:spLocks noGrp="1"/>
          </p:cNvSpPr>
          <p:nvPr>
            <p:ph type="pic" sz="half" idx="22"/>
          </p:nvPr>
        </p:nvSpPr>
        <p:spPr>
          <a:xfrm>
            <a:off x="12358081" y="833053"/>
            <a:ext cx="10758605" cy="6286501"/>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06" name="Immagine"/>
          <p:cNvSpPr>
            <a:spLocks noGrp="1"/>
          </p:cNvSpPr>
          <p:nvPr>
            <p:ph type="pic" sz="half" idx="23"/>
          </p:nvPr>
        </p:nvSpPr>
        <p:spPr>
          <a:xfrm>
            <a:off x="1244661" y="1524000"/>
            <a:ext cx="10782301" cy="10952100"/>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07" name="Numero diapositiva"/>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Foto - 2 per pagina">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4" name="Immagine"/>
          <p:cNvSpPr>
            <a:spLocks noGrp="1"/>
          </p:cNvSpPr>
          <p:nvPr>
            <p:ph type="pic" sz="half" idx="21"/>
          </p:nvPr>
        </p:nvSpPr>
        <p:spPr>
          <a:xfrm>
            <a:off x="12314767" y="1429600"/>
            <a:ext cx="10833102" cy="11003701"/>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15" name="Immagine"/>
          <p:cNvSpPr>
            <a:spLocks noGrp="1"/>
          </p:cNvSpPr>
          <p:nvPr>
            <p:ph type="pic" sz="half" idx="22"/>
          </p:nvPr>
        </p:nvSpPr>
        <p:spPr>
          <a:xfrm>
            <a:off x="1078993" y="1497954"/>
            <a:ext cx="10998201" cy="11015266"/>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16" name="Numero diapositiva"/>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Citazion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3" name="&quot;"/>
          <p:cNvSpPr txBox="1">
            <a:spLocks noGrp="1"/>
          </p:cNvSpPr>
          <p:nvPr>
            <p:ph type="body" sz="quarter" idx="21"/>
          </p:nvPr>
        </p:nvSpPr>
        <p:spPr>
          <a:xfrm>
            <a:off x="11493500" y="9931400"/>
            <a:ext cx="1399059" cy="2705100"/>
          </a:xfrm>
          <a:prstGeom prst="rect">
            <a:avLst/>
          </a:prstGeom>
        </p:spPr>
        <p:txBody>
          <a:bodyPr wrap="none">
            <a:spAutoFit/>
          </a:bodyPr>
          <a:lstStyle>
            <a:lvl1pPr marL="0" indent="0" algn="ctr">
              <a:spcBef>
                <a:spcPts val="0"/>
              </a:spcBef>
              <a:buClrTx/>
              <a:buSzTx/>
              <a:buNone/>
              <a:defRPr sz="18000" spc="360">
                <a:latin typeface="Baskerville SemiBold"/>
                <a:ea typeface="Baskerville SemiBold"/>
                <a:cs typeface="Baskerville SemiBold"/>
                <a:sym typeface="Baskerville SemiBold"/>
              </a:defRPr>
            </a:lvl1pPr>
          </a:lstStyle>
          <a:p>
            <a:r>
              <a:t>"</a:t>
            </a:r>
          </a:p>
        </p:txBody>
      </p:sp>
      <p:sp>
        <p:nvSpPr>
          <p:cNvPr id="124" name="&quot;"/>
          <p:cNvSpPr txBox="1">
            <a:spLocks noGrp="1"/>
          </p:cNvSpPr>
          <p:nvPr>
            <p:ph type="body" sz="quarter" idx="22"/>
          </p:nvPr>
        </p:nvSpPr>
        <p:spPr>
          <a:xfrm>
            <a:off x="11493500" y="2514600"/>
            <a:ext cx="1399059" cy="2705100"/>
          </a:xfrm>
          <a:prstGeom prst="rect">
            <a:avLst/>
          </a:prstGeom>
        </p:spPr>
        <p:txBody>
          <a:bodyPr wrap="none">
            <a:spAutoFit/>
          </a:bodyPr>
          <a:lstStyle>
            <a:lvl1pPr marL="0" indent="0" algn="ctr">
              <a:spcBef>
                <a:spcPts val="0"/>
              </a:spcBef>
              <a:buClrTx/>
              <a:buSzTx/>
              <a:buNone/>
              <a:defRPr sz="18000" spc="360">
                <a:latin typeface="Baskerville SemiBold"/>
                <a:ea typeface="Baskerville SemiBold"/>
                <a:cs typeface="Baskerville SemiBold"/>
                <a:sym typeface="Baskerville SemiBold"/>
              </a:defRPr>
            </a:lvl1pPr>
          </a:lstStyle>
          <a:p>
            <a:r>
              <a:t>"</a:t>
            </a:r>
          </a:p>
        </p:txBody>
      </p:sp>
      <p:sp>
        <p:nvSpPr>
          <p:cNvPr id="125" name="— Giovanni Mela"/>
          <p:cNvSpPr txBox="1">
            <a:spLocks noGrp="1"/>
          </p:cNvSpPr>
          <p:nvPr>
            <p:ph type="body" sz="quarter" idx="23"/>
          </p:nvPr>
        </p:nvSpPr>
        <p:spPr>
          <a:xfrm>
            <a:off x="1257300" y="9118600"/>
            <a:ext cx="21869400" cy="762000"/>
          </a:xfrm>
          <a:prstGeom prst="rect">
            <a:avLst/>
          </a:prstGeom>
        </p:spPr>
        <p:txBody>
          <a:bodyPr anchor="ctr">
            <a:spAutoFit/>
          </a:bodyPr>
          <a:lstStyle>
            <a:lvl1pPr marL="0" indent="0" algn="ctr">
              <a:spcBef>
                <a:spcPts val="0"/>
              </a:spcBef>
              <a:buClrTx/>
              <a:buSzTx/>
              <a:buNone/>
              <a:defRPr sz="3800" i="1" spc="76">
                <a:solidFill>
                  <a:schemeClr val="accent5">
                    <a:satOff val="-10854"/>
                    <a:lumOff val="-10463"/>
                  </a:schemeClr>
                </a:solidFill>
              </a:defRPr>
            </a:lvl1pPr>
          </a:lstStyle>
          <a:p>
            <a:r>
              <a:t>— Giovanni Mela</a:t>
            </a:r>
          </a:p>
        </p:txBody>
      </p:sp>
      <p:sp>
        <p:nvSpPr>
          <p:cNvPr id="126" name="Inserisci qui una citazione."/>
          <p:cNvSpPr txBox="1">
            <a:spLocks noGrp="1"/>
          </p:cNvSpPr>
          <p:nvPr>
            <p:ph type="body" sz="quarter" idx="24"/>
          </p:nvPr>
        </p:nvSpPr>
        <p:spPr>
          <a:xfrm>
            <a:off x="1257300" y="7518400"/>
            <a:ext cx="21869400" cy="1447800"/>
          </a:xfrm>
          <a:prstGeom prst="rect">
            <a:avLst/>
          </a:prstGeom>
        </p:spPr>
        <p:txBody>
          <a:bodyPr anchor="b">
            <a:spAutoFit/>
          </a:bodyPr>
          <a:lstStyle>
            <a:lvl1pPr marL="0" indent="0" algn="ctr">
              <a:spcBef>
                <a:spcPts val="500"/>
              </a:spcBef>
              <a:buClrTx/>
              <a:buSzTx/>
              <a:buNone/>
              <a:defRPr sz="8200" cap="all" spc="656">
                <a:latin typeface="+mn-lt"/>
                <a:ea typeface="+mn-ea"/>
                <a:cs typeface="+mn-cs"/>
                <a:sym typeface="Futura"/>
              </a:defRPr>
            </a:lvl1pPr>
          </a:lstStyle>
          <a:p>
            <a:r>
              <a:t>Inserisci qui una citazione.</a:t>
            </a:r>
          </a:p>
        </p:txBody>
      </p:sp>
      <p:sp>
        <p:nvSpPr>
          <p:cNvPr id="127" name="Numero diapositiva"/>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34" name="Immagine"/>
          <p:cNvSpPr>
            <a:spLocks noGrp="1"/>
          </p:cNvSpPr>
          <p:nvPr>
            <p:ph type="pic" idx="21"/>
          </p:nvPr>
        </p:nvSpPr>
        <p:spPr>
          <a:xfrm>
            <a:off x="0" y="0"/>
            <a:ext cx="24384000" cy="15855964"/>
          </a:xfrm>
          <a:prstGeom prst="rect">
            <a:avLst/>
          </a:prstGeom>
        </p:spPr>
        <p:txBody>
          <a:bodyPr lIns="91439" tIns="45719" rIns="91439" bIns="45719">
            <a:noAutofit/>
          </a:bodyPr>
          <a:lstStyle/>
          <a:p>
            <a:endParaRPr/>
          </a:p>
        </p:txBody>
      </p:sp>
      <p:sp>
        <p:nvSpPr>
          <p:cNvPr id="135"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Vuota">
    <p:spTree>
      <p:nvGrpSpPr>
        <p:cNvPr id="1" name=""/>
        <p:cNvGrpSpPr/>
        <p:nvPr/>
      </p:nvGrpSpPr>
      <p:grpSpPr>
        <a:xfrm>
          <a:off x="0" y="0"/>
          <a:ext cx="0" cy="0"/>
          <a:chOff x="0" y="0"/>
          <a:chExt cx="0" cy="0"/>
        </a:xfrm>
      </p:grpSpPr>
      <p:sp>
        <p:nvSpPr>
          <p:cNvPr id="142" name="Numero diapositiva"/>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Vuoto 2">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49" name="Numero diapositiva"/>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Foto - Orizzonta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 name="Immagine"/>
          <p:cNvSpPr>
            <a:spLocks noGrp="1"/>
          </p:cNvSpPr>
          <p:nvPr>
            <p:ph type="pic" idx="21"/>
          </p:nvPr>
        </p:nvSpPr>
        <p:spPr>
          <a:xfrm>
            <a:off x="800100" y="3962400"/>
            <a:ext cx="22772998" cy="14808393"/>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21" name="Titolo Testo"/>
          <p:cNvSpPr txBox="1">
            <a:spLocks noGrp="1"/>
          </p:cNvSpPr>
          <p:nvPr>
            <p:ph type="title"/>
          </p:nvPr>
        </p:nvSpPr>
        <p:spPr>
          <a:xfrm>
            <a:off x="1257300" y="1663700"/>
            <a:ext cx="21869400" cy="1866900"/>
          </a:xfrm>
          <a:prstGeom prst="rect">
            <a:avLst/>
          </a:prstGeom>
        </p:spPr>
        <p:txBody>
          <a:bodyPr/>
          <a:lstStyle>
            <a:lvl1pPr>
              <a:lnSpc>
                <a:spcPct val="80000"/>
              </a:lnSpc>
              <a:defRPr sz="10500" spc="209">
                <a:solidFill>
                  <a:srgbClr val="FFFFFF"/>
                </a:solidFill>
              </a:defRPr>
            </a:lvl1pPr>
          </a:lstStyle>
          <a:p>
            <a:r>
              <a:t>Titolo Testo</a:t>
            </a:r>
          </a:p>
        </p:txBody>
      </p:sp>
      <p:sp>
        <p:nvSpPr>
          <p:cNvPr id="22" name="Corpo livello uno…"/>
          <p:cNvSpPr txBox="1">
            <a:spLocks noGrp="1"/>
          </p:cNvSpPr>
          <p:nvPr>
            <p:ph type="body" sz="quarter" idx="1"/>
          </p:nvPr>
        </p:nvSpPr>
        <p:spPr>
          <a:xfrm>
            <a:off x="1257300" y="711200"/>
            <a:ext cx="21869400" cy="952500"/>
          </a:xfrm>
          <a:prstGeom prst="rect">
            <a:avLst/>
          </a:prstGeom>
        </p:spPr>
        <p:txBody>
          <a:bodyPr/>
          <a:lstStyle>
            <a:lvl1pPr marL="0" indent="0" algn="ctr">
              <a:spcBef>
                <a:spcPts val="0"/>
              </a:spcBef>
              <a:buClrTx/>
              <a:buSzTx/>
              <a:buNone/>
              <a:defRPr sz="5800" cap="all" spc="116">
                <a:solidFill>
                  <a:srgbClr val="FFFFFF"/>
                </a:solidFill>
                <a:latin typeface="+mn-lt"/>
                <a:ea typeface="+mn-ea"/>
                <a:cs typeface="+mn-cs"/>
                <a:sym typeface="Futura"/>
              </a:defRPr>
            </a:lvl1pPr>
            <a:lvl2pPr marL="0" indent="0" algn="ctr">
              <a:spcBef>
                <a:spcPts val="0"/>
              </a:spcBef>
              <a:buClrTx/>
              <a:buSzTx/>
              <a:buNone/>
              <a:defRPr sz="5800" cap="all" spc="116">
                <a:solidFill>
                  <a:srgbClr val="FFFFFF"/>
                </a:solidFill>
                <a:latin typeface="+mn-lt"/>
                <a:ea typeface="+mn-ea"/>
                <a:cs typeface="+mn-cs"/>
                <a:sym typeface="Futura"/>
              </a:defRPr>
            </a:lvl2pPr>
            <a:lvl3pPr marL="0" indent="0" algn="ctr">
              <a:spcBef>
                <a:spcPts val="0"/>
              </a:spcBef>
              <a:buClrTx/>
              <a:buSzTx/>
              <a:buNone/>
              <a:defRPr sz="5800" cap="all" spc="116">
                <a:solidFill>
                  <a:srgbClr val="FFFFFF"/>
                </a:solidFill>
                <a:latin typeface="+mn-lt"/>
                <a:ea typeface="+mn-ea"/>
                <a:cs typeface="+mn-cs"/>
                <a:sym typeface="Futura"/>
              </a:defRPr>
            </a:lvl3pPr>
            <a:lvl4pPr marL="0" indent="0" algn="ctr">
              <a:spcBef>
                <a:spcPts val="0"/>
              </a:spcBef>
              <a:buClrTx/>
              <a:buSzTx/>
              <a:buNone/>
              <a:defRPr sz="5800" cap="all" spc="116">
                <a:solidFill>
                  <a:srgbClr val="FFFFFF"/>
                </a:solidFill>
                <a:latin typeface="+mn-lt"/>
                <a:ea typeface="+mn-ea"/>
                <a:cs typeface="+mn-cs"/>
                <a:sym typeface="Futura"/>
              </a:defRPr>
            </a:lvl4pPr>
            <a:lvl5pPr marL="0" indent="0" algn="ctr">
              <a:spcBef>
                <a:spcPts val="0"/>
              </a:spcBef>
              <a:buClrTx/>
              <a:buSzTx/>
              <a:buNone/>
              <a:defRPr sz="5800" cap="all" spc="116">
                <a:solidFill>
                  <a:srgbClr val="FFFFFF"/>
                </a:solidFill>
                <a:latin typeface="+mn-lt"/>
                <a:ea typeface="+mn-ea"/>
                <a:cs typeface="+mn-cs"/>
                <a:sym typeface="Futura"/>
              </a:defRPr>
            </a:lvl5pPr>
          </a:lstStyle>
          <a:p>
            <a:r>
              <a:t>Corpo livello uno</a:t>
            </a:r>
          </a:p>
          <a:p>
            <a:pPr lvl="1"/>
            <a:r>
              <a:t>Corpo livello due</a:t>
            </a:r>
          </a:p>
          <a:p>
            <a:pPr lvl="2"/>
            <a:r>
              <a:t>Corpo livello tre</a:t>
            </a:r>
          </a:p>
          <a:p>
            <a:pPr lvl="3"/>
            <a:r>
              <a:t>Corpo livello quattro</a:t>
            </a:r>
          </a:p>
          <a:p>
            <a:pPr lvl="4"/>
            <a:r>
              <a:t>Corpo livello cinque</a:t>
            </a:r>
          </a:p>
        </p:txBody>
      </p:sp>
      <p:sp>
        <p:nvSpPr>
          <p:cNvPr id="23" name="Numero diapositiva"/>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Foto - Orizzontale 2">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 name="Immagine"/>
          <p:cNvSpPr>
            <a:spLocks noGrp="1"/>
          </p:cNvSpPr>
          <p:nvPr>
            <p:ph type="pic" idx="21"/>
          </p:nvPr>
        </p:nvSpPr>
        <p:spPr>
          <a:xfrm>
            <a:off x="1257300" y="3263900"/>
            <a:ext cx="21869402" cy="14220819"/>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31" name="Titolo Testo"/>
          <p:cNvSpPr txBox="1">
            <a:spLocks noGrp="1"/>
          </p:cNvSpPr>
          <p:nvPr>
            <p:ph type="title"/>
          </p:nvPr>
        </p:nvSpPr>
        <p:spPr>
          <a:prstGeom prst="rect">
            <a:avLst/>
          </a:prstGeom>
        </p:spPr>
        <p:txBody>
          <a:bodyPr/>
          <a:lstStyle/>
          <a:p>
            <a:r>
              <a:t>Titolo Testo</a:t>
            </a:r>
          </a:p>
        </p:txBody>
      </p:sp>
      <p:sp>
        <p:nvSpPr>
          <p:cNvPr id="32" name="Corpo livello uno…"/>
          <p:cNvSpPr txBox="1">
            <a:spLocks noGrp="1"/>
          </p:cNvSpPr>
          <p:nvPr>
            <p:ph type="body" sz="quarter" idx="1"/>
          </p:nvPr>
        </p:nvSpPr>
        <p:spPr>
          <a:xfrm>
            <a:off x="1257300" y="1879600"/>
            <a:ext cx="21869400" cy="723900"/>
          </a:xfrm>
          <a:prstGeom prst="rect">
            <a:avLst/>
          </a:prstGeom>
        </p:spPr>
        <p:txBody>
          <a:bodyPr/>
          <a:lstStyle>
            <a:lvl1pPr marL="0" indent="0" algn="ctr">
              <a:spcBef>
                <a:spcPts val="0"/>
              </a:spcBef>
              <a:buSzTx/>
              <a:buNone/>
              <a:defRPr sz="3800" cap="all" spc="342">
                <a:latin typeface="+mn-lt"/>
                <a:ea typeface="+mn-ea"/>
                <a:cs typeface="+mn-cs"/>
                <a:sym typeface="Futura"/>
              </a:defRPr>
            </a:lvl1pPr>
            <a:lvl2pPr marL="0" indent="0" algn="ctr">
              <a:spcBef>
                <a:spcPts val="0"/>
              </a:spcBef>
              <a:buSzTx/>
              <a:buNone/>
              <a:defRPr sz="3800" cap="all" spc="342">
                <a:latin typeface="+mn-lt"/>
                <a:ea typeface="+mn-ea"/>
                <a:cs typeface="+mn-cs"/>
                <a:sym typeface="Futura"/>
              </a:defRPr>
            </a:lvl2pPr>
            <a:lvl3pPr marL="0" indent="0" algn="ctr">
              <a:spcBef>
                <a:spcPts val="0"/>
              </a:spcBef>
              <a:buSzTx/>
              <a:buNone/>
              <a:defRPr sz="3800" cap="all" spc="342">
                <a:latin typeface="+mn-lt"/>
                <a:ea typeface="+mn-ea"/>
                <a:cs typeface="+mn-cs"/>
                <a:sym typeface="Futura"/>
              </a:defRPr>
            </a:lvl3pPr>
            <a:lvl4pPr marL="0" indent="0" algn="ctr">
              <a:spcBef>
                <a:spcPts val="0"/>
              </a:spcBef>
              <a:buSzTx/>
              <a:buNone/>
              <a:defRPr sz="3800" cap="all" spc="342">
                <a:latin typeface="+mn-lt"/>
                <a:ea typeface="+mn-ea"/>
                <a:cs typeface="+mn-cs"/>
                <a:sym typeface="Futura"/>
              </a:defRPr>
            </a:lvl4pPr>
            <a:lvl5pPr marL="0" indent="0" algn="ctr">
              <a:spcBef>
                <a:spcPts val="0"/>
              </a:spcBef>
              <a:buSzTx/>
              <a:buNone/>
              <a:defRPr sz="3800" cap="all" spc="342">
                <a:latin typeface="+mn-lt"/>
                <a:ea typeface="+mn-ea"/>
                <a:cs typeface="+mn-cs"/>
                <a:sym typeface="Futura"/>
              </a:defRPr>
            </a:lvl5pPr>
          </a:lstStyle>
          <a:p>
            <a:r>
              <a:t>Corpo livello uno</a:t>
            </a:r>
          </a:p>
          <a:p>
            <a:pPr lvl="1"/>
            <a:r>
              <a:t>Corpo livello due</a:t>
            </a:r>
          </a:p>
          <a:p>
            <a:pPr lvl="2"/>
            <a:r>
              <a:t>Corpo livello tre</a:t>
            </a:r>
          </a:p>
          <a:p>
            <a:pPr lvl="3"/>
            <a:r>
              <a:t>Corpo livello quattro</a:t>
            </a:r>
          </a:p>
          <a:p>
            <a:pPr lvl="4"/>
            <a:r>
              <a:t>Corpo livello cinque</a:t>
            </a:r>
          </a:p>
        </p:txBody>
      </p:sp>
      <p:sp>
        <p:nvSpPr>
          <p:cNvPr id="33"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olo - Centra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0" name="Titolo Testo"/>
          <p:cNvSpPr txBox="1">
            <a:spLocks noGrp="1"/>
          </p:cNvSpPr>
          <p:nvPr>
            <p:ph type="title"/>
          </p:nvPr>
        </p:nvSpPr>
        <p:spPr>
          <a:xfrm>
            <a:off x="1257300" y="4343400"/>
            <a:ext cx="21869400" cy="5016500"/>
          </a:xfrm>
          <a:prstGeom prst="rect">
            <a:avLst/>
          </a:prstGeom>
        </p:spPr>
        <p:txBody>
          <a:bodyPr anchor="ctr"/>
          <a:lstStyle>
            <a:lvl1pPr>
              <a:defRPr sz="14900" spc="298">
                <a:solidFill>
                  <a:srgbClr val="FFFFFF"/>
                </a:solidFill>
              </a:defRPr>
            </a:lvl1pPr>
          </a:lstStyle>
          <a:p>
            <a:r>
              <a:t>Titolo Testo</a:t>
            </a:r>
          </a:p>
        </p:txBody>
      </p:sp>
      <p:sp>
        <p:nvSpPr>
          <p:cNvPr id="41" name="Numero diapositiva"/>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olo - Centrato 2">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8" name="Titolo Testo"/>
          <p:cNvSpPr txBox="1">
            <a:spLocks noGrp="1"/>
          </p:cNvSpPr>
          <p:nvPr>
            <p:ph type="title"/>
          </p:nvPr>
        </p:nvSpPr>
        <p:spPr>
          <a:xfrm>
            <a:off x="1257300" y="4343400"/>
            <a:ext cx="21869400" cy="5016500"/>
          </a:xfrm>
          <a:prstGeom prst="rect">
            <a:avLst/>
          </a:prstGeom>
        </p:spPr>
        <p:txBody>
          <a:bodyPr anchor="ctr"/>
          <a:lstStyle>
            <a:lvl1pPr>
              <a:defRPr sz="14900" spc="298"/>
            </a:lvl1pPr>
          </a:lstStyle>
          <a:p>
            <a:r>
              <a:t>Titolo Testo</a:t>
            </a:r>
          </a:p>
        </p:txBody>
      </p:sp>
      <p:sp>
        <p:nvSpPr>
          <p:cNvPr id="49"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Foto - Vertica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6" name="Immagine"/>
          <p:cNvSpPr>
            <a:spLocks noGrp="1"/>
          </p:cNvSpPr>
          <p:nvPr>
            <p:ph type="pic" idx="21"/>
          </p:nvPr>
        </p:nvSpPr>
        <p:spPr>
          <a:xfrm>
            <a:off x="9287692" y="1473939"/>
            <a:ext cx="14798045" cy="10998201"/>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57" name="Titolo Testo"/>
          <p:cNvSpPr txBox="1">
            <a:spLocks noGrp="1"/>
          </p:cNvSpPr>
          <p:nvPr>
            <p:ph type="title"/>
          </p:nvPr>
        </p:nvSpPr>
        <p:spPr>
          <a:xfrm>
            <a:off x="1257300" y="5892800"/>
            <a:ext cx="8483600" cy="5029200"/>
          </a:xfrm>
          <a:prstGeom prst="rect">
            <a:avLst/>
          </a:prstGeom>
        </p:spPr>
        <p:txBody>
          <a:bodyPr/>
          <a:lstStyle>
            <a:lvl1pPr algn="l">
              <a:lnSpc>
                <a:spcPct val="80000"/>
              </a:lnSpc>
              <a:defRPr sz="10500" spc="209"/>
            </a:lvl1pPr>
          </a:lstStyle>
          <a:p>
            <a:r>
              <a:t>Titolo Testo</a:t>
            </a:r>
          </a:p>
        </p:txBody>
      </p:sp>
      <p:sp>
        <p:nvSpPr>
          <p:cNvPr id="58" name="Corpo livello uno…"/>
          <p:cNvSpPr txBox="1">
            <a:spLocks noGrp="1"/>
          </p:cNvSpPr>
          <p:nvPr>
            <p:ph type="body" sz="quarter" idx="1"/>
          </p:nvPr>
        </p:nvSpPr>
        <p:spPr>
          <a:xfrm>
            <a:off x="1257300" y="4000500"/>
            <a:ext cx="8483600" cy="1905000"/>
          </a:xfrm>
          <a:prstGeom prst="rect">
            <a:avLst/>
          </a:prstGeom>
        </p:spPr>
        <p:txBody>
          <a:bodyPr anchor="b"/>
          <a:lstStyle>
            <a:lvl1pPr marL="0" indent="0">
              <a:spcBef>
                <a:spcPts val="0"/>
              </a:spcBef>
              <a:buClrTx/>
              <a:buSzTx/>
              <a:buNone/>
              <a:defRPr sz="5800" cap="all" spc="116">
                <a:latin typeface="+mn-lt"/>
                <a:ea typeface="+mn-ea"/>
                <a:cs typeface="+mn-cs"/>
                <a:sym typeface="Futura"/>
              </a:defRPr>
            </a:lvl1pPr>
            <a:lvl2pPr marL="0" indent="0">
              <a:spcBef>
                <a:spcPts val="0"/>
              </a:spcBef>
              <a:buClrTx/>
              <a:buSzTx/>
              <a:buNone/>
              <a:defRPr sz="5800" cap="all" spc="116">
                <a:latin typeface="+mn-lt"/>
                <a:ea typeface="+mn-ea"/>
                <a:cs typeface="+mn-cs"/>
                <a:sym typeface="Futura"/>
              </a:defRPr>
            </a:lvl2pPr>
            <a:lvl3pPr marL="0" indent="0">
              <a:spcBef>
                <a:spcPts val="0"/>
              </a:spcBef>
              <a:buClrTx/>
              <a:buSzTx/>
              <a:buNone/>
              <a:defRPr sz="5800" cap="all" spc="116">
                <a:latin typeface="+mn-lt"/>
                <a:ea typeface="+mn-ea"/>
                <a:cs typeface="+mn-cs"/>
                <a:sym typeface="Futura"/>
              </a:defRPr>
            </a:lvl3pPr>
            <a:lvl4pPr marL="0" indent="0">
              <a:spcBef>
                <a:spcPts val="0"/>
              </a:spcBef>
              <a:buClrTx/>
              <a:buSzTx/>
              <a:buNone/>
              <a:defRPr sz="5800" cap="all" spc="116">
                <a:latin typeface="+mn-lt"/>
                <a:ea typeface="+mn-ea"/>
                <a:cs typeface="+mn-cs"/>
                <a:sym typeface="Futura"/>
              </a:defRPr>
            </a:lvl4pPr>
            <a:lvl5pPr marL="0" indent="0">
              <a:spcBef>
                <a:spcPts val="0"/>
              </a:spcBef>
              <a:buClrTx/>
              <a:buSzTx/>
              <a:buNone/>
              <a:defRPr sz="5800" cap="all" spc="116">
                <a:latin typeface="+mn-lt"/>
                <a:ea typeface="+mn-ea"/>
                <a:cs typeface="+mn-cs"/>
                <a:sym typeface="Futura"/>
              </a:defRPr>
            </a:lvl5pPr>
          </a:lstStyle>
          <a:p>
            <a:r>
              <a:t>Corpo livello uno</a:t>
            </a:r>
          </a:p>
          <a:p>
            <a:pPr lvl="1"/>
            <a:r>
              <a:t>Corpo livello due</a:t>
            </a:r>
          </a:p>
          <a:p>
            <a:pPr lvl="2"/>
            <a:r>
              <a:t>Corpo livello tre</a:t>
            </a:r>
          </a:p>
          <a:p>
            <a:pPr lvl="3"/>
            <a:r>
              <a:t>Corpo livello quattro</a:t>
            </a:r>
          </a:p>
          <a:p>
            <a:pPr lvl="4"/>
            <a:r>
              <a:t>Corpo livello cinque</a:t>
            </a:r>
          </a:p>
        </p:txBody>
      </p:sp>
      <p:sp>
        <p:nvSpPr>
          <p:cNvPr id="59"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olo - In alto">
    <p:spTree>
      <p:nvGrpSpPr>
        <p:cNvPr id="1" name=""/>
        <p:cNvGrpSpPr/>
        <p:nvPr/>
      </p:nvGrpSpPr>
      <p:grpSpPr>
        <a:xfrm>
          <a:off x="0" y="0"/>
          <a:ext cx="0" cy="0"/>
          <a:chOff x="0" y="0"/>
          <a:chExt cx="0" cy="0"/>
        </a:xfrm>
      </p:grpSpPr>
      <p:sp>
        <p:nvSpPr>
          <p:cNvPr id="66" name="donec quis nunc"/>
          <p:cNvSpPr txBox="1">
            <a:spLocks noGrp="1"/>
          </p:cNvSpPr>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sz="3800" cap="all" spc="342">
                <a:latin typeface="+mn-lt"/>
                <a:ea typeface="+mn-ea"/>
                <a:cs typeface="+mn-cs"/>
                <a:sym typeface="Futura"/>
              </a:defRPr>
            </a:lvl1pPr>
          </a:lstStyle>
          <a:p>
            <a:r>
              <a:t>donec quis nunc</a:t>
            </a:r>
          </a:p>
        </p:txBody>
      </p:sp>
      <p:sp>
        <p:nvSpPr>
          <p:cNvPr id="67" name="Titolo Testo"/>
          <p:cNvSpPr txBox="1">
            <a:spLocks noGrp="1"/>
          </p:cNvSpPr>
          <p:nvPr>
            <p:ph type="title"/>
          </p:nvPr>
        </p:nvSpPr>
        <p:spPr>
          <a:prstGeom prst="rect">
            <a:avLst/>
          </a:prstGeom>
        </p:spPr>
        <p:txBody>
          <a:bodyPr/>
          <a:lstStyle/>
          <a:p>
            <a:r>
              <a:t>Titolo Testo</a:t>
            </a:r>
          </a:p>
        </p:txBody>
      </p:sp>
      <p:sp>
        <p:nvSpPr>
          <p:cNvPr id="68"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olo e punti elenco">
    <p:spTree>
      <p:nvGrpSpPr>
        <p:cNvPr id="1" name=""/>
        <p:cNvGrpSpPr/>
        <p:nvPr/>
      </p:nvGrpSpPr>
      <p:grpSpPr>
        <a:xfrm>
          <a:off x="0" y="0"/>
          <a:ext cx="0" cy="0"/>
          <a:chOff x="0" y="0"/>
          <a:chExt cx="0" cy="0"/>
        </a:xfrm>
      </p:grpSpPr>
      <p:sp>
        <p:nvSpPr>
          <p:cNvPr id="75" name="donec quis nunc"/>
          <p:cNvSpPr txBox="1">
            <a:spLocks noGrp="1"/>
          </p:cNvSpPr>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sz="3800" cap="all" spc="342">
                <a:latin typeface="+mn-lt"/>
                <a:ea typeface="+mn-ea"/>
                <a:cs typeface="+mn-cs"/>
                <a:sym typeface="Futura"/>
              </a:defRPr>
            </a:lvl1pPr>
          </a:lstStyle>
          <a:p>
            <a:r>
              <a:t>donec quis nunc</a:t>
            </a:r>
          </a:p>
        </p:txBody>
      </p:sp>
      <p:sp>
        <p:nvSpPr>
          <p:cNvPr id="76" name="Titolo Testo"/>
          <p:cNvSpPr txBox="1">
            <a:spLocks noGrp="1"/>
          </p:cNvSpPr>
          <p:nvPr>
            <p:ph type="title"/>
          </p:nvPr>
        </p:nvSpPr>
        <p:spPr>
          <a:prstGeom prst="rect">
            <a:avLst/>
          </a:prstGeom>
        </p:spPr>
        <p:txBody>
          <a:bodyPr/>
          <a:lstStyle/>
          <a:p>
            <a:r>
              <a:t>Titolo Testo</a:t>
            </a:r>
          </a:p>
        </p:txBody>
      </p:sp>
      <p:sp>
        <p:nvSpPr>
          <p:cNvPr id="77" name="Corpo livello uno…"/>
          <p:cNvSpPr txBox="1">
            <a:spLocks noGrp="1"/>
          </p:cNvSpPr>
          <p:nvPr>
            <p:ph type="body" idx="1"/>
          </p:nvPr>
        </p:nvSpPr>
        <p:spPr>
          <a:prstGeom prst="rect">
            <a:avLst/>
          </a:prstGeom>
        </p:spPr>
        <p:txBody>
          <a:bodyPr/>
          <a:lstStyle/>
          <a:p>
            <a:r>
              <a:t>Corpo livello uno</a:t>
            </a:r>
          </a:p>
          <a:p>
            <a:pPr lvl="1"/>
            <a:r>
              <a:t>Corpo livello due</a:t>
            </a:r>
          </a:p>
          <a:p>
            <a:pPr lvl="2"/>
            <a:r>
              <a:t>Corpo livello tre</a:t>
            </a:r>
          </a:p>
          <a:p>
            <a:pPr lvl="3"/>
            <a:r>
              <a:t>Corpo livello quattro</a:t>
            </a:r>
          </a:p>
          <a:p>
            <a:pPr lvl="4"/>
            <a:r>
              <a:t>Corpo livello cinque</a:t>
            </a:r>
          </a:p>
        </p:txBody>
      </p:sp>
      <p:sp>
        <p:nvSpPr>
          <p:cNvPr id="78" name="Numero diapositiva"/>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olo, punti elenco e f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5" name="Immagine"/>
          <p:cNvSpPr>
            <a:spLocks noGrp="1"/>
          </p:cNvSpPr>
          <p:nvPr>
            <p:ph type="pic" sz="half" idx="21"/>
          </p:nvPr>
        </p:nvSpPr>
        <p:spPr>
          <a:xfrm>
            <a:off x="10477500" y="3124200"/>
            <a:ext cx="12623801" cy="9382260"/>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86" name="Lorem ipsum"/>
          <p:cNvSpPr txBox="1">
            <a:spLocks noGrp="1"/>
          </p:cNvSpPr>
          <p:nvPr>
            <p:ph type="body" sz="quarter" idx="22"/>
          </p:nvPr>
        </p:nvSpPr>
        <p:spPr>
          <a:xfrm>
            <a:off x="1257300" y="1879600"/>
            <a:ext cx="21869400" cy="723900"/>
          </a:xfrm>
          <a:prstGeom prst="rect">
            <a:avLst/>
          </a:prstGeom>
        </p:spPr>
        <p:txBody>
          <a:bodyPr>
            <a:spAutoFit/>
          </a:bodyPr>
          <a:lstStyle>
            <a:lvl1pPr marL="0" indent="0" algn="ctr">
              <a:spcBef>
                <a:spcPts val="0"/>
              </a:spcBef>
              <a:buClrTx/>
              <a:buSzTx/>
              <a:buNone/>
              <a:defRPr sz="3800" cap="all" spc="342">
                <a:latin typeface="+mn-lt"/>
                <a:ea typeface="+mn-ea"/>
                <a:cs typeface="+mn-cs"/>
                <a:sym typeface="Futura"/>
              </a:defRPr>
            </a:lvl1pPr>
          </a:lstStyle>
          <a:p>
            <a:r>
              <a:t>Lorem ipsum</a:t>
            </a:r>
          </a:p>
        </p:txBody>
      </p:sp>
      <p:sp>
        <p:nvSpPr>
          <p:cNvPr id="87" name="Titolo Testo"/>
          <p:cNvSpPr txBox="1">
            <a:spLocks noGrp="1"/>
          </p:cNvSpPr>
          <p:nvPr>
            <p:ph type="title"/>
          </p:nvPr>
        </p:nvSpPr>
        <p:spPr>
          <a:prstGeom prst="rect">
            <a:avLst/>
          </a:prstGeom>
        </p:spPr>
        <p:txBody>
          <a:bodyPr/>
          <a:lstStyle/>
          <a:p>
            <a:r>
              <a:t>Titolo Testo</a:t>
            </a:r>
          </a:p>
        </p:txBody>
      </p:sp>
      <p:sp>
        <p:nvSpPr>
          <p:cNvPr id="88" name="Corpo livello uno…"/>
          <p:cNvSpPr txBox="1">
            <a:spLocks noGrp="1"/>
          </p:cNvSpPr>
          <p:nvPr>
            <p:ph type="body" sz="half" idx="1"/>
          </p:nvPr>
        </p:nvSpPr>
        <p:spPr>
          <a:xfrm>
            <a:off x="1257300" y="3632200"/>
            <a:ext cx="8382000" cy="8470900"/>
          </a:xfrm>
          <a:prstGeom prst="rect">
            <a:avLst/>
          </a:prstGeom>
        </p:spPr>
        <p:txBody>
          <a:bodyPr/>
          <a:lstStyle>
            <a:lvl1pPr>
              <a:spcBef>
                <a:spcPts val="4000"/>
              </a:spcBef>
              <a:defRPr sz="3500" spc="70"/>
            </a:lvl1pPr>
            <a:lvl2pPr>
              <a:spcBef>
                <a:spcPts val="4000"/>
              </a:spcBef>
              <a:defRPr sz="3500" spc="70"/>
            </a:lvl2pPr>
            <a:lvl3pPr>
              <a:spcBef>
                <a:spcPts val="4000"/>
              </a:spcBef>
              <a:defRPr sz="3500" spc="70"/>
            </a:lvl3pPr>
            <a:lvl4pPr>
              <a:spcBef>
                <a:spcPts val="4000"/>
              </a:spcBef>
              <a:defRPr sz="3500" spc="70"/>
            </a:lvl4pPr>
            <a:lvl5pPr>
              <a:spcBef>
                <a:spcPts val="4000"/>
              </a:spcBef>
              <a:defRPr sz="3500" spc="70"/>
            </a:lvl5pPr>
          </a:lstStyle>
          <a:p>
            <a:r>
              <a:t>Corpo livello uno</a:t>
            </a:r>
          </a:p>
          <a:p>
            <a:pPr lvl="1"/>
            <a:r>
              <a:t>Corpo livello due</a:t>
            </a:r>
          </a:p>
          <a:p>
            <a:pPr lvl="2"/>
            <a:r>
              <a:t>Corpo livello tre</a:t>
            </a:r>
          </a:p>
          <a:p>
            <a:pPr lvl="3"/>
            <a:r>
              <a:t>Corpo livello quattro</a:t>
            </a:r>
          </a:p>
          <a:p>
            <a:pPr lvl="4"/>
            <a:r>
              <a:t>Corpo livello cinque</a:t>
            </a:r>
          </a:p>
        </p:txBody>
      </p:sp>
      <p:sp>
        <p:nvSpPr>
          <p:cNvPr id="89" name="Numero diapositiva"/>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8"/>
          <a:srcRect/>
          <a:stretch>
            <a:fillRect/>
          </a:stretch>
        </a:blipFill>
        <a:effectLst/>
      </p:bgPr>
    </p:bg>
    <p:spTree>
      <p:nvGrpSpPr>
        <p:cNvPr id="1" name=""/>
        <p:cNvGrpSpPr/>
        <p:nvPr/>
      </p:nvGrpSpPr>
      <p:grpSpPr>
        <a:xfrm>
          <a:off x="0" y="0"/>
          <a:ext cx="0" cy="0"/>
          <a:chOff x="0" y="0"/>
          <a:chExt cx="0" cy="0"/>
        </a:xfrm>
      </p:grpSpPr>
      <p:sp>
        <p:nvSpPr>
          <p:cNvPr id="2" name="Titolo Testo"/>
          <p:cNvSpPr txBox="1">
            <a:spLocks noGrp="1"/>
          </p:cNvSpPr>
          <p:nvPr>
            <p:ph type="title"/>
          </p:nvPr>
        </p:nvSpPr>
        <p:spPr>
          <a:xfrm>
            <a:off x="1257300" y="825500"/>
            <a:ext cx="21869400" cy="1054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Titolo Testo</a:t>
            </a:r>
          </a:p>
        </p:txBody>
      </p:sp>
      <p:sp>
        <p:nvSpPr>
          <p:cNvPr id="3" name="Corpo livello uno…"/>
          <p:cNvSpPr txBox="1">
            <a:spLocks noGrp="1"/>
          </p:cNvSpPr>
          <p:nvPr>
            <p:ph type="body" idx="1"/>
          </p:nvPr>
        </p:nvSpPr>
        <p:spPr>
          <a:xfrm>
            <a:off x="1257300" y="3352800"/>
            <a:ext cx="21869400" cy="906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Corpo livello uno</a:t>
            </a:r>
          </a:p>
          <a:p>
            <a:pPr lvl="1"/>
            <a:r>
              <a:t>Corpo livello due</a:t>
            </a:r>
          </a:p>
          <a:p>
            <a:pPr lvl="2"/>
            <a:r>
              <a:t>Corpo livello tre</a:t>
            </a:r>
          </a:p>
          <a:p>
            <a:pPr lvl="3"/>
            <a:r>
              <a:t>Corpo livello quattro</a:t>
            </a:r>
          </a:p>
          <a:p>
            <a:pPr lvl="4"/>
            <a:r>
              <a:t>Corpo livello cinque</a:t>
            </a:r>
          </a:p>
        </p:txBody>
      </p:sp>
      <p:sp>
        <p:nvSpPr>
          <p:cNvPr id="4" name="Numero diapositiva"/>
          <p:cNvSpPr txBox="1">
            <a:spLocks noGrp="1"/>
          </p:cNvSpPr>
          <p:nvPr>
            <p:ph type="sldNum" sz="quarter" idx="2"/>
          </p:nvPr>
        </p:nvSpPr>
        <p:spPr>
          <a:xfrm>
            <a:off x="11952392" y="12971239"/>
            <a:ext cx="479216" cy="498922"/>
          </a:xfrm>
          <a:prstGeom prst="rect">
            <a:avLst/>
          </a:prstGeom>
          <a:ln w="12700">
            <a:miter lim="400000"/>
          </a:ln>
        </p:spPr>
        <p:txBody>
          <a:bodyPr wrap="none" lIns="50800" tIns="50800" rIns="50800" bIns="50800" anchor="ctr">
            <a:spAutoFit/>
          </a:bodyPr>
          <a:lstStyle>
            <a:lvl1pPr>
              <a:defRPr sz="2400" cap="all" spc="48">
                <a:solidFill>
                  <a:srgbClr val="9A958E"/>
                </a:solidFill>
                <a:latin typeface="+mn-lt"/>
                <a:ea typeface="+mn-ea"/>
                <a:cs typeface="+mn-cs"/>
                <a:sym typeface="Futura"/>
              </a:defRPr>
            </a:lvl1pPr>
          </a:lstStyle>
          <a:p>
            <a:fld id="{86CB4B4D-7CA3-9044-876B-883B54F8677D}" type="slidenum">
              <a:t>‹N›</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1pPr>
      <a:lvl2pPr marL="0" marR="0" indent="3429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2pPr>
      <a:lvl3pPr marL="0" marR="0" indent="6858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3pPr>
      <a:lvl4pPr marL="0" marR="0" indent="10287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4pPr>
      <a:lvl5pPr marL="0" marR="0" indent="13716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5pPr>
      <a:lvl6pPr marL="0" marR="0" indent="17145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6pPr>
      <a:lvl7pPr marL="0" marR="0" indent="20574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7pPr>
      <a:lvl8pPr marL="0" marR="0" indent="24003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8pPr>
      <a:lvl9pPr marL="0" marR="0" indent="27432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9pPr>
    </p:titleStyle>
    <p:bodyStyle>
      <a:lvl1pPr marL="508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1pPr>
      <a:lvl2pPr marL="1016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2pPr>
      <a:lvl3pPr marL="1524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3pPr>
      <a:lvl4pPr marL="2032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4pPr>
      <a:lvl5pPr marL="2540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5pPr>
      <a:lvl6pPr marL="3048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6pPr>
      <a:lvl7pPr marL="3556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7pPr>
      <a:lvl8pPr marL="4064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8pPr>
      <a:lvl9pPr marL="4572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9pPr>
    </p:bodyStyle>
    <p:otherStyle>
      <a:lvl1pPr marL="0" marR="0" indent="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1pPr>
      <a:lvl2pPr marL="0" marR="0" indent="2286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2pPr>
      <a:lvl3pPr marL="0" marR="0" indent="4572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3pPr>
      <a:lvl4pPr marL="0" marR="0" indent="6858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4pPr>
      <a:lvl5pPr marL="0" marR="0" indent="9144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5pPr>
      <a:lvl6pPr marL="0" marR="0" indent="11430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6pPr>
      <a:lvl7pPr marL="0" marR="0" indent="13716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7pPr>
      <a:lvl8pPr marL="0" marR="0" indent="16002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8pPr>
      <a:lvl9pPr marL="0" marR="0" indent="18288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Evidence from social security administrative Records"/>
          <p:cNvSpPr txBox="1">
            <a:spLocks noGrp="1"/>
          </p:cNvSpPr>
          <p:nvPr>
            <p:ph type="body" idx="21"/>
          </p:nvPr>
        </p:nvSpPr>
        <p:spPr>
          <a:xfrm>
            <a:off x="1257299" y="2732684"/>
            <a:ext cx="21869401" cy="723901"/>
          </a:xfrm>
          <a:prstGeom prst="rect">
            <a:avLst/>
          </a:prstGeom>
        </p:spPr>
        <p:txBody>
          <a:bodyPr/>
          <a:lstStyle/>
          <a:p>
            <a:r>
              <a:t>Evidence from social security administrative Records</a:t>
            </a:r>
          </a:p>
        </p:txBody>
      </p:sp>
      <p:sp>
        <p:nvSpPr>
          <p:cNvPr id="159" name="Lifetime earnings and the Vietnam Era Draft Lottery"/>
          <p:cNvSpPr txBox="1">
            <a:spLocks noGrp="1"/>
          </p:cNvSpPr>
          <p:nvPr>
            <p:ph type="title"/>
          </p:nvPr>
        </p:nvSpPr>
        <p:spPr>
          <a:xfrm>
            <a:off x="1257300" y="1086164"/>
            <a:ext cx="21869400" cy="1054101"/>
          </a:xfrm>
          <a:prstGeom prst="rect">
            <a:avLst/>
          </a:prstGeom>
        </p:spPr>
        <p:txBody>
          <a:bodyPr/>
          <a:lstStyle>
            <a:lvl1pPr defTabSz="628269">
              <a:defRPr sz="5626" spc="112"/>
            </a:lvl1pPr>
          </a:lstStyle>
          <a:p>
            <a:r>
              <a:t>Lifetime earnings and the Vietnam Era Draft Lottery</a:t>
            </a:r>
          </a:p>
        </p:txBody>
      </p:sp>
      <p:sp>
        <p:nvSpPr>
          <p:cNvPr id="160" name="Il rischio di assegnazione random generato dalla lotteria viene usato per costruire stimatori dell’effetto dello stato dei veterani sugli stipendi civili. Questi stimatori non sono biased dal fatto che certe persone sono più fortunate di altre nel serviz"/>
          <p:cNvSpPr txBox="1"/>
          <p:nvPr/>
        </p:nvSpPr>
        <p:spPr>
          <a:xfrm>
            <a:off x="616571" y="4049004"/>
            <a:ext cx="23150858" cy="2540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lstStyle>
          <a:p>
            <a:r>
              <a:t>Il rischio di assegnazione random generato dalla lotteria viene usato per costruire stimatori dell’effetto dello stato dei veterani sugli stipendi civili. Questi stimatori non sono biased dal fatto che certe persone sono più fortunate di altre nel servizio militare. La social security administrative records indica che negli anni 80, gli introiti dei veterani bianchi siano stati approssimativamente il 15% in meno degli introiti rispetto a comparabili non veterani </a:t>
            </a:r>
          </a:p>
        </p:txBody>
      </p:sp>
      <p:pic>
        <p:nvPicPr>
          <p:cNvPr id="161" name="Schermata 2021-03-31 alle 14.59.48.png" descr="Schermata 2021-03-31 alle 14.59.48.png"/>
          <p:cNvPicPr>
            <a:picLocks noChangeAspect="1"/>
          </p:cNvPicPr>
          <p:nvPr/>
        </p:nvPicPr>
        <p:blipFill>
          <a:blip r:embed="rId2"/>
          <a:stretch>
            <a:fillRect/>
          </a:stretch>
        </p:blipFill>
        <p:spPr>
          <a:xfrm>
            <a:off x="7751212" y="7482014"/>
            <a:ext cx="8881576" cy="5861484"/>
          </a:xfrm>
          <a:prstGeom prst="rect">
            <a:avLst/>
          </a:prstGeom>
          <a:ln w="12700">
            <a:miter lim="400000"/>
          </a:ln>
          <a:effectLst>
            <a:outerShdw blurRad="127000" dist="76200" dir="2700000" rotWithShape="0">
              <a:srgbClr val="000000">
                <a:alpha val="75000"/>
              </a:srgbClr>
            </a:outerShdw>
          </a:effec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Sezione iii"/>
          <p:cNvSpPr txBox="1">
            <a:spLocks noGrp="1"/>
          </p:cNvSpPr>
          <p:nvPr>
            <p:ph type="title"/>
          </p:nvPr>
        </p:nvSpPr>
        <p:spPr>
          <a:xfrm>
            <a:off x="1257299" y="4457700"/>
            <a:ext cx="8483601" cy="5029201"/>
          </a:xfrm>
          <a:prstGeom prst="rect">
            <a:avLst/>
          </a:prstGeom>
        </p:spPr>
        <p:txBody>
          <a:bodyPr/>
          <a:lstStyle/>
          <a:p>
            <a:r>
              <a:t>Sezione iii</a:t>
            </a:r>
          </a:p>
        </p:txBody>
      </p:sp>
      <p:sp>
        <p:nvSpPr>
          <p:cNvPr id="194" name="L’effetto del servizio militare sui guadagni"/>
          <p:cNvSpPr txBox="1">
            <a:spLocks noGrp="1"/>
          </p:cNvSpPr>
          <p:nvPr>
            <p:ph type="body" sz="quarter" idx="1"/>
          </p:nvPr>
        </p:nvSpPr>
        <p:spPr>
          <a:xfrm>
            <a:off x="1257300" y="6038849"/>
            <a:ext cx="8483600" cy="1905001"/>
          </a:xfrm>
          <a:prstGeom prst="rect">
            <a:avLst/>
          </a:prstGeom>
        </p:spPr>
        <p:txBody>
          <a:bodyPr/>
          <a:lstStyle>
            <a:lvl1pPr defTabSz="576452">
              <a:defRPr sz="5162" spc="103"/>
            </a:lvl1pPr>
          </a:lstStyle>
          <a:p>
            <a:r>
              <a:t>L’effetto del servizio militare sui guadagni</a:t>
            </a:r>
          </a:p>
        </p:txBody>
      </p:sp>
      <p:pic>
        <p:nvPicPr>
          <p:cNvPr id="195" name="Schermata 2021-04-02 alle 09.34.44.png" descr="Schermata 2021-04-02 alle 09.34.44.png"/>
          <p:cNvPicPr>
            <a:picLocks noChangeAspect="1"/>
          </p:cNvPicPr>
          <p:nvPr/>
        </p:nvPicPr>
        <p:blipFill>
          <a:blip r:embed="rId2"/>
          <a:stretch>
            <a:fillRect/>
          </a:stretch>
        </p:blipFill>
        <p:spPr>
          <a:xfrm>
            <a:off x="11728474" y="1804253"/>
            <a:ext cx="10121852" cy="10107494"/>
          </a:xfrm>
          <a:prstGeom prst="rect">
            <a:avLst/>
          </a:prstGeom>
          <a:ln w="12700">
            <a:miter lim="400000"/>
          </a:ln>
          <a:effectLst>
            <a:outerShdw blurRad="127000" dist="76200" dir="2700000" rotWithShape="0">
              <a:srgbClr val="000000">
                <a:alpha val="75000"/>
              </a:srgbClr>
            </a:outerShdw>
          </a:effectLst>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tima usando l’eleggibilità di estrazione"/>
          <p:cNvSpPr txBox="1">
            <a:spLocks noGrp="1"/>
          </p:cNvSpPr>
          <p:nvPr>
            <p:ph type="body" idx="21"/>
          </p:nvPr>
        </p:nvSpPr>
        <p:spPr>
          <a:prstGeom prst="rect">
            <a:avLst/>
          </a:prstGeom>
        </p:spPr>
        <p:txBody>
          <a:bodyPr/>
          <a:lstStyle/>
          <a:p>
            <a:r>
              <a:t>Stima usando l’eleggibilità di estrazione</a:t>
            </a:r>
          </a:p>
        </p:txBody>
      </p:sp>
      <p:sp>
        <p:nvSpPr>
          <p:cNvPr id="198" name="Notazione per la sezione iii"/>
          <p:cNvSpPr txBox="1">
            <a:spLocks noGrp="1"/>
          </p:cNvSpPr>
          <p:nvPr>
            <p:ph type="title"/>
          </p:nvPr>
        </p:nvSpPr>
        <p:spPr>
          <a:prstGeom prst="rect">
            <a:avLst/>
          </a:prstGeom>
        </p:spPr>
        <p:txBody>
          <a:bodyPr/>
          <a:lstStyle>
            <a:lvl1pPr defTabSz="634745">
              <a:defRPr sz="5684" spc="113"/>
            </a:lvl1pPr>
          </a:lstStyle>
          <a:p>
            <a:r>
              <a:t>Notazione per la sezione iii</a:t>
            </a:r>
          </a:p>
        </p:txBody>
      </p:sp>
      <mc:AlternateContent xmlns:mc="http://schemas.openxmlformats.org/markup-compatibility/2006">
        <mc:Choice xmlns:a14="http://schemas.microsoft.com/office/drawing/2010/main" Requires="a14">
          <p:sp>
            <p:nvSpPr>
              <p:cNvPr id="199" name="Indichiamo con ‘i’ l’uomo della coorte ‘c’ al tempo ’t’. Il guadagno sarà denotato con   indicheremo i guadagni della persona i della coorte c al tempo t.…"/>
              <p:cNvSpPr txBox="1">
                <a:spLocks noGrp="1"/>
              </p:cNvSpPr>
              <p:nvPr>
                <p:ph type="body" idx="1"/>
              </p:nvPr>
            </p:nvSpPr>
            <p:spPr>
              <a:prstGeom prst="rect">
                <a:avLst/>
              </a:prstGeom>
            </p:spPr>
            <p:txBody>
              <a:bodyPr/>
              <a:lstStyle/>
              <a:p>
                <a:pPr marL="452119" indent="-452119" defTabSz="576452">
                  <a:spcBef>
                    <a:spcPts val="4200"/>
                  </a:spcBef>
                  <a:defRPr sz="3738" spc="74"/>
                </a:pPr>
                <a:r>
                  <a:t>Indichiamo con ‘i’ l’uomo della coorte ‘c’ al tempo ’t’. Il guadagno sarà denotato con </a:t>
                </a:r>
                <a14:m>
                  <m:oMath xmlns:m="http://schemas.openxmlformats.org/officeDocument/2006/math">
                    <m:sSub>
                      <m:sSubPr>
                        <m:ctrlPr>
                          <a:rPr sz="4050">
                            <a:solidFill>
                              <a:srgbClr val="5B5853"/>
                            </a:solidFill>
                            <a:latin typeface="Cambria Math" panose="02040503050406030204" pitchFamily="18" charset="0"/>
                          </a:rPr>
                        </m:ctrlPr>
                      </m:sSubPr>
                      <m:e>
                        <m:r>
                          <a:rPr sz="4050" i="1">
                            <a:solidFill>
                              <a:srgbClr val="5B5853"/>
                            </a:solidFill>
                            <a:latin typeface="Cambria Math" panose="02040503050406030204" pitchFamily="18" charset="0"/>
                          </a:rPr>
                          <m:t>𝑦</m:t>
                        </m:r>
                      </m:e>
                      <m:sub>
                        <m:r>
                          <a:rPr sz="4050" i="1">
                            <a:solidFill>
                              <a:srgbClr val="5B5853"/>
                            </a:solidFill>
                            <a:latin typeface="Cambria Math" panose="02040503050406030204" pitchFamily="18" charset="0"/>
                          </a:rPr>
                          <m:t>𝑐𝑡𝑖</m:t>
                        </m:r>
                      </m:sub>
                    </m:sSub>
                  </m:oMath>
                </a14:m>
                <a:r>
                  <a:t> indicheremo i guadagni della persona i della coorte c al tempo t.</a:t>
                </a:r>
              </a:p>
              <a:p>
                <a:pPr marL="0" indent="0" algn="ctr" defTabSz="576452">
                  <a:spcBef>
                    <a:spcPts val="4200"/>
                  </a:spcBef>
                  <a:buSzTx/>
                  <a:buNone/>
                  <a:defRPr sz="3738" spc="74"/>
                </a:pPr>
                <a:r>
                  <a:t>(equazione 1): </a:t>
                </a:r>
                <a14:m>
                  <m:oMath xmlns:m="http://schemas.openxmlformats.org/officeDocument/2006/math">
                    <m:sSub>
                      <m:sSubPr>
                        <m:ctrlPr>
                          <a:rPr sz="4100">
                            <a:solidFill>
                              <a:srgbClr val="5B5853"/>
                            </a:solidFill>
                            <a:latin typeface="Cambria Math" panose="02040503050406030204" pitchFamily="18" charset="0"/>
                          </a:rPr>
                        </m:ctrlPr>
                      </m:sSubPr>
                      <m:e>
                        <m:r>
                          <a:rPr sz="4100" i="1">
                            <a:solidFill>
                              <a:srgbClr val="5B5853"/>
                            </a:solidFill>
                            <a:latin typeface="Cambria Math" panose="02040503050406030204" pitchFamily="18" charset="0"/>
                          </a:rPr>
                          <m:t>𝑦</m:t>
                        </m:r>
                      </m:e>
                      <m:sub>
                        <m:r>
                          <a:rPr sz="4100" i="1">
                            <a:solidFill>
                              <a:srgbClr val="5B5853"/>
                            </a:solidFill>
                            <a:latin typeface="Cambria Math" panose="02040503050406030204" pitchFamily="18" charset="0"/>
                          </a:rPr>
                          <m:t>𝑐𝑡𝑖</m:t>
                        </m:r>
                      </m:sub>
                    </m:sSub>
                    <m:r>
                      <a:rPr sz="4100" i="1">
                        <a:solidFill>
                          <a:srgbClr val="5B5853"/>
                        </a:solidFill>
                        <a:latin typeface="Cambria Math" panose="02040503050406030204" pitchFamily="18" charset="0"/>
                      </a:rPr>
                      <m:t>=</m:t>
                    </m:r>
                    <m:sSub>
                      <m:sSubPr>
                        <m:ctrlPr>
                          <a:rPr sz="4100" i="1">
                            <a:solidFill>
                              <a:srgbClr val="5B5853"/>
                            </a:solidFill>
                            <a:latin typeface="Cambria Math" panose="02040503050406030204" pitchFamily="18" charset="0"/>
                          </a:rPr>
                        </m:ctrlPr>
                      </m:sSubPr>
                      <m:e>
                        <m:r>
                          <a:rPr sz="4100" i="1">
                            <a:solidFill>
                              <a:srgbClr val="5B5853"/>
                            </a:solidFill>
                            <a:latin typeface="Cambria Math" panose="02040503050406030204" pitchFamily="18" charset="0"/>
                          </a:rPr>
                          <m:t>𝛽</m:t>
                        </m:r>
                      </m:e>
                      <m:sub>
                        <m:r>
                          <a:rPr sz="4100" i="1">
                            <a:solidFill>
                              <a:srgbClr val="5B5853"/>
                            </a:solidFill>
                            <a:latin typeface="Cambria Math" panose="02040503050406030204" pitchFamily="18" charset="0"/>
                          </a:rPr>
                          <m:t>𝑐</m:t>
                        </m:r>
                      </m:sub>
                    </m:sSub>
                    <m:r>
                      <a:rPr sz="4100" i="1">
                        <a:solidFill>
                          <a:srgbClr val="5B5853"/>
                        </a:solidFill>
                        <a:latin typeface="Cambria Math" panose="02040503050406030204" pitchFamily="18" charset="0"/>
                      </a:rPr>
                      <m:t>+</m:t>
                    </m:r>
                    <m:sSub>
                      <m:sSubPr>
                        <m:ctrlPr>
                          <a:rPr sz="4100" i="1">
                            <a:solidFill>
                              <a:srgbClr val="5B5853"/>
                            </a:solidFill>
                            <a:latin typeface="Cambria Math" panose="02040503050406030204" pitchFamily="18" charset="0"/>
                          </a:rPr>
                        </m:ctrlPr>
                      </m:sSubPr>
                      <m:e>
                        <m:r>
                          <a:rPr sz="4100" i="1">
                            <a:solidFill>
                              <a:srgbClr val="5B5853"/>
                            </a:solidFill>
                            <a:latin typeface="Cambria Math" panose="02040503050406030204" pitchFamily="18" charset="0"/>
                          </a:rPr>
                          <m:t>𝛿</m:t>
                        </m:r>
                      </m:e>
                      <m:sub>
                        <m:r>
                          <a:rPr sz="4100" i="1">
                            <a:solidFill>
                              <a:srgbClr val="5B5853"/>
                            </a:solidFill>
                            <a:latin typeface="Cambria Math" panose="02040503050406030204" pitchFamily="18" charset="0"/>
                          </a:rPr>
                          <m:t>𝑡</m:t>
                        </m:r>
                      </m:sub>
                    </m:sSub>
                    <m:r>
                      <a:rPr sz="4100" i="1">
                        <a:solidFill>
                          <a:srgbClr val="5B5853"/>
                        </a:solidFill>
                        <a:latin typeface="Cambria Math" panose="02040503050406030204" pitchFamily="18" charset="0"/>
                      </a:rPr>
                      <m:t>+</m:t>
                    </m:r>
                    <m:sSub>
                      <m:sSubPr>
                        <m:ctrlPr>
                          <a:rPr sz="4100" i="1">
                            <a:solidFill>
                              <a:srgbClr val="5B5853"/>
                            </a:solidFill>
                            <a:latin typeface="Cambria Math" panose="02040503050406030204" pitchFamily="18" charset="0"/>
                          </a:rPr>
                        </m:ctrlPr>
                      </m:sSubPr>
                      <m:e>
                        <m:r>
                          <a:rPr sz="4100" i="1">
                            <a:solidFill>
                              <a:srgbClr val="5B5853"/>
                            </a:solidFill>
                            <a:latin typeface="Cambria Math" panose="02040503050406030204" pitchFamily="18" charset="0"/>
                          </a:rPr>
                          <m:t>𝑠</m:t>
                        </m:r>
                      </m:e>
                      <m:sub>
                        <m:r>
                          <a:rPr sz="4100" i="1">
                            <a:solidFill>
                              <a:srgbClr val="5B5853"/>
                            </a:solidFill>
                            <a:latin typeface="Cambria Math" panose="02040503050406030204" pitchFamily="18" charset="0"/>
                          </a:rPr>
                          <m:t>𝑖</m:t>
                        </m:r>
                      </m:sub>
                    </m:sSub>
                    <m:r>
                      <a:rPr sz="4100" i="1">
                        <a:solidFill>
                          <a:srgbClr val="5B5853"/>
                        </a:solidFill>
                        <a:latin typeface="Cambria Math" panose="02040503050406030204" pitchFamily="18" charset="0"/>
                      </a:rPr>
                      <m:t>𝛼</m:t>
                    </m:r>
                    <m:r>
                      <a:rPr sz="4100" i="1">
                        <a:solidFill>
                          <a:srgbClr val="5B5853"/>
                        </a:solidFill>
                        <a:latin typeface="Cambria Math" panose="02040503050406030204" pitchFamily="18" charset="0"/>
                      </a:rPr>
                      <m:t>+</m:t>
                    </m:r>
                    <m:sSub>
                      <m:sSubPr>
                        <m:ctrlPr>
                          <a:rPr sz="4100" i="1">
                            <a:solidFill>
                              <a:srgbClr val="5B5853"/>
                            </a:solidFill>
                            <a:latin typeface="Cambria Math" panose="02040503050406030204" pitchFamily="18" charset="0"/>
                          </a:rPr>
                        </m:ctrlPr>
                      </m:sSubPr>
                      <m:e>
                        <m:r>
                          <a:rPr sz="4100" i="1">
                            <a:solidFill>
                              <a:srgbClr val="5B5853"/>
                            </a:solidFill>
                            <a:latin typeface="Cambria Math" panose="02040503050406030204" pitchFamily="18" charset="0"/>
                          </a:rPr>
                          <m:t>𝑢</m:t>
                        </m:r>
                      </m:e>
                      <m:sub>
                        <m:r>
                          <a:rPr sz="4100" i="1">
                            <a:solidFill>
                              <a:srgbClr val="5B5853"/>
                            </a:solidFill>
                            <a:latin typeface="Cambria Math" panose="02040503050406030204" pitchFamily="18" charset="0"/>
                          </a:rPr>
                          <m:t>𝑖𝑡</m:t>
                        </m:r>
                      </m:sub>
                    </m:sSub>
                  </m:oMath>
                </a14:m>
                <a:endParaRPr/>
              </a:p>
              <a:p>
                <a:pPr marL="904239" indent="-452119" defTabSz="576452">
                  <a:spcBef>
                    <a:spcPts val="4200"/>
                  </a:spcBef>
                  <a:defRPr sz="3738" spc="74"/>
                </a:pPr>
                <a:r>
                  <a:t>Dove:</a:t>
                </a:r>
              </a:p>
              <a:p>
                <a:pPr marL="1356359" lvl="2" indent="-452119" defTabSz="576452">
                  <a:spcBef>
                    <a:spcPts val="4200"/>
                  </a:spcBef>
                  <a:defRPr sz="3738" spc="74"/>
                </a:pPr>
                <a14:m>
                  <m:oMath xmlns:m="http://schemas.openxmlformats.org/officeDocument/2006/math">
                    <m:sSub>
                      <m:sSubPr>
                        <m:ctrlPr>
                          <a:rPr sz="4000">
                            <a:solidFill>
                              <a:srgbClr val="5B5853"/>
                            </a:solidFill>
                            <a:latin typeface="Cambria Math" panose="02040503050406030204" pitchFamily="18" charset="0"/>
                          </a:rPr>
                        </m:ctrlPr>
                      </m:sSubPr>
                      <m:e>
                        <m:r>
                          <a:rPr sz="4000" i="1">
                            <a:solidFill>
                              <a:srgbClr val="5B5853"/>
                            </a:solidFill>
                            <a:latin typeface="Cambria Math" panose="02040503050406030204" pitchFamily="18" charset="0"/>
                          </a:rPr>
                          <m:t>𝛽</m:t>
                        </m:r>
                      </m:e>
                      <m:sub>
                        <m:r>
                          <a:rPr sz="4000" i="1">
                            <a:solidFill>
                              <a:srgbClr val="5B5853"/>
                            </a:solidFill>
                            <a:latin typeface="Cambria Math" panose="02040503050406030204" pitchFamily="18" charset="0"/>
                          </a:rPr>
                          <m:t>𝑐</m:t>
                        </m:r>
                      </m:sub>
                    </m:sSub>
                  </m:oMath>
                </a14:m>
                <a:r>
                  <a:t> è l’effetto di coorte;</a:t>
                </a:r>
              </a:p>
              <a:p>
                <a:pPr marL="1356359" lvl="2" indent="-452119" defTabSz="576452">
                  <a:spcBef>
                    <a:spcPts val="4200"/>
                  </a:spcBef>
                  <a:defRPr sz="3738" spc="74"/>
                </a:pPr>
                <a14:m>
                  <m:oMath xmlns:m="http://schemas.openxmlformats.org/officeDocument/2006/math">
                    <m:sSub>
                      <m:sSubPr>
                        <m:ctrlPr>
                          <a:rPr sz="4200">
                            <a:solidFill>
                              <a:srgbClr val="5B5853"/>
                            </a:solidFill>
                            <a:latin typeface="Cambria Math" panose="02040503050406030204" pitchFamily="18" charset="0"/>
                          </a:rPr>
                        </m:ctrlPr>
                      </m:sSubPr>
                      <m:e>
                        <m:r>
                          <a:rPr sz="4200" i="1">
                            <a:solidFill>
                              <a:srgbClr val="5B5853"/>
                            </a:solidFill>
                            <a:latin typeface="Cambria Math" panose="02040503050406030204" pitchFamily="18" charset="0"/>
                          </a:rPr>
                          <m:t>𝛿</m:t>
                        </m:r>
                      </m:e>
                      <m:sub>
                        <m:r>
                          <a:rPr sz="4200" i="1">
                            <a:solidFill>
                              <a:srgbClr val="5B5853"/>
                            </a:solidFill>
                            <a:latin typeface="Cambria Math" panose="02040503050406030204" pitchFamily="18" charset="0"/>
                          </a:rPr>
                          <m:t>𝑡</m:t>
                        </m:r>
                      </m:sub>
                    </m:sSub>
                  </m:oMath>
                </a14:m>
                <a:r>
                  <a:t> è l’effetto comune al periodo t per tutta la coorte;</a:t>
                </a:r>
              </a:p>
              <a:p>
                <a:pPr marL="1356359" lvl="2" indent="-452119" defTabSz="576452">
                  <a:spcBef>
                    <a:spcPts val="4200"/>
                  </a:spcBef>
                  <a:defRPr sz="3738" spc="74"/>
                </a:pPr>
                <a14:m>
                  <m:oMath xmlns:m="http://schemas.openxmlformats.org/officeDocument/2006/math">
                    <m:sSub>
                      <m:sSubPr>
                        <m:ctrlPr>
                          <a:rPr sz="4250">
                            <a:solidFill>
                              <a:srgbClr val="5B5853"/>
                            </a:solidFill>
                            <a:latin typeface="Cambria Math" panose="02040503050406030204" pitchFamily="18" charset="0"/>
                          </a:rPr>
                        </m:ctrlPr>
                      </m:sSubPr>
                      <m:e>
                        <m:r>
                          <a:rPr sz="4250" i="1">
                            <a:solidFill>
                              <a:srgbClr val="5B5853"/>
                            </a:solidFill>
                            <a:latin typeface="Cambria Math" panose="02040503050406030204" pitchFamily="18" charset="0"/>
                          </a:rPr>
                          <m:t>𝑢</m:t>
                        </m:r>
                      </m:e>
                      <m:sub>
                        <m:r>
                          <a:rPr sz="4250" i="1">
                            <a:solidFill>
                              <a:srgbClr val="5B5853"/>
                            </a:solidFill>
                            <a:latin typeface="Cambria Math" panose="02040503050406030204" pitchFamily="18" charset="0"/>
                          </a:rPr>
                          <m:t>𝑖𝑡</m:t>
                        </m:r>
                      </m:sub>
                    </m:sSub>
                  </m:oMath>
                </a14:m>
                <a:r>
                  <a:t> è un residuo;</a:t>
                </a:r>
              </a:p>
              <a:p>
                <a:pPr marL="1356359" lvl="2" indent="-452119" defTabSz="576452">
                  <a:spcBef>
                    <a:spcPts val="4200"/>
                  </a:spcBef>
                  <a:defRPr sz="3738" spc="74"/>
                </a:pPr>
                <a14:m>
                  <m:oMath xmlns:m="http://schemas.openxmlformats.org/officeDocument/2006/math">
                    <m:r>
                      <a:rPr sz="4350" i="1">
                        <a:solidFill>
                          <a:srgbClr val="5B5853"/>
                        </a:solidFill>
                        <a:latin typeface="Cambria Math" panose="02040503050406030204" pitchFamily="18" charset="0"/>
                      </a:rPr>
                      <m:t>𝛼</m:t>
                    </m:r>
                  </m:oMath>
                </a14:m>
                <a:r>
                  <a:t> è l’effetto del servizio militare sui guadagni civili</a:t>
                </a:r>
                <a:endParaRPr sz="4200"/>
              </a:p>
            </p:txBody>
          </p:sp>
        </mc:Choice>
        <mc:Fallback>
          <p:sp>
            <p:nvSpPr>
              <p:cNvPr id="199" name="Indichiamo con ‘i’ l’uomo della coorte ‘c’ al tempo ’t’. Il guadagno sarà denotato con   indicheremo i guadagni della persona i della coorte c al tempo t.…"/>
              <p:cNvSpPr txBox="1">
                <a:spLocks noGrp="1" noRot="1" noChangeAspect="1" noMove="1" noResize="1" noEditPoints="1" noAdjustHandles="1" noChangeArrowheads="1" noChangeShapeType="1" noTextEdit="1"/>
              </p:cNvSpPr>
              <p:nvPr>
                <p:ph type="body" idx="1"/>
              </p:nvPr>
            </p:nvSpPr>
            <p:spPr>
              <a:prstGeom prst="rect">
                <a:avLst/>
              </a:prstGeom>
              <a:blipFill>
                <a:blip r:embed="rId2"/>
                <a:stretch>
                  <a:fillRect l="-753" t="-672"/>
                </a:stretch>
              </a:blipFill>
            </p:spPr>
            <p:txBody>
              <a:bodyPr/>
              <a:lstStyle/>
              <a:p>
                <a:r>
                  <a:rPr lang="it-IT">
                    <a:noFill/>
                  </a:rPr>
                  <a:t> </a:t>
                </a:r>
              </a:p>
            </p:txBody>
          </p:sp>
        </mc:Fallback>
      </mc:AlternateContent>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01" name="Se   è l’effetto correlato con le componenti non osservabili dei guadagni dell’equazione 1 allora   non è uno stimatore consistente OLS.…"/>
              <p:cNvSpPr txBox="1">
                <a:spLocks noGrp="1"/>
              </p:cNvSpPr>
              <p:nvPr>
                <p:ph type="body" idx="1"/>
              </p:nvPr>
            </p:nvSpPr>
            <p:spPr>
              <a:prstGeom prst="rect">
                <a:avLst/>
              </a:prstGeom>
            </p:spPr>
            <p:txBody>
              <a:bodyPr/>
              <a:lstStyle/>
              <a:p>
                <a:pPr marL="457200" indent="-457200" defTabSz="582929">
                  <a:spcBef>
                    <a:spcPts val="4300"/>
                  </a:spcBef>
                  <a:defRPr sz="3780" spc="75"/>
                </a:pPr>
                <a:r>
                  <a:rPr lang="it-IT" dirty="0"/>
                  <a:t>Se </a:t>
                </a:r>
                <a14:m>
                  <m:oMath xmlns:m="http://schemas.openxmlformats.org/officeDocument/2006/math">
                    <m:sSub>
                      <m:sSubPr>
                        <m:ctrlPr>
                          <a:rPr lang="ar-AE" sz="4350">
                            <a:solidFill>
                              <a:srgbClr val="5B5853"/>
                            </a:solidFill>
                            <a:latin typeface="Cambria Math" panose="02040503050406030204" pitchFamily="18" charset="0"/>
                          </a:rPr>
                        </m:ctrlPr>
                      </m:sSubPr>
                      <m:e>
                        <m:r>
                          <a:rPr lang="ar-AE" sz="4350" i="1">
                            <a:solidFill>
                              <a:srgbClr val="5B5853"/>
                            </a:solidFill>
                            <a:latin typeface="Cambria Math" panose="02040503050406030204" pitchFamily="18" charset="0"/>
                          </a:rPr>
                          <m:t>𝑠</m:t>
                        </m:r>
                      </m:e>
                      <m:sub>
                        <m:r>
                          <a:rPr lang="ar-AE" sz="4350" i="1">
                            <a:solidFill>
                              <a:srgbClr val="5B5853"/>
                            </a:solidFill>
                            <a:latin typeface="Cambria Math" panose="02040503050406030204" pitchFamily="18" charset="0"/>
                          </a:rPr>
                          <m:t>𝑖</m:t>
                        </m:r>
                      </m:sub>
                    </m:sSub>
                  </m:oMath>
                </a14:m>
                <a:r>
                  <a:rPr lang="ar-AE" dirty="0"/>
                  <a:t> </a:t>
                </a:r>
                <a:r>
                  <a:rPr lang="it-IT" dirty="0"/>
                  <a:t>è </a:t>
                </a:r>
                <a:r>
                  <a:rPr lang="it-IT" dirty="0" err="1"/>
                  <a:t>l’effetto</a:t>
                </a:r>
                <a:r>
                  <a:rPr lang="it-IT" dirty="0"/>
                  <a:t> </a:t>
                </a:r>
                <a:r>
                  <a:rPr lang="it-IT" dirty="0" err="1"/>
                  <a:t>correlato</a:t>
                </a:r>
                <a:r>
                  <a:rPr lang="it-IT" dirty="0"/>
                  <a:t> con le </a:t>
                </a:r>
                <a:r>
                  <a:rPr lang="it-IT" dirty="0" err="1"/>
                  <a:t>componenti</a:t>
                </a:r>
                <a:r>
                  <a:rPr lang="it-IT" dirty="0"/>
                  <a:t> non </a:t>
                </a:r>
                <a:r>
                  <a:rPr lang="it-IT" dirty="0" err="1"/>
                  <a:t>osservabili</a:t>
                </a:r>
                <a:r>
                  <a:rPr lang="it-IT" dirty="0"/>
                  <a:t> </a:t>
                </a:r>
                <a:r>
                  <a:rPr lang="it-IT" dirty="0" err="1"/>
                  <a:t>dei</a:t>
                </a:r>
                <a:r>
                  <a:rPr lang="it-IT" dirty="0"/>
                  <a:t> </a:t>
                </a:r>
                <a:r>
                  <a:rPr lang="it-IT" dirty="0" err="1"/>
                  <a:t>guadagni</a:t>
                </a:r>
                <a:r>
                  <a:rPr lang="it-IT" dirty="0"/>
                  <a:t> </a:t>
                </a:r>
                <a:r>
                  <a:rPr lang="it-IT" dirty="0" err="1"/>
                  <a:t>dell’equazione</a:t>
                </a:r>
                <a:r>
                  <a:rPr lang="it-IT" dirty="0"/>
                  <a:t> 1 </a:t>
                </a:r>
                <a:r>
                  <a:rPr lang="it-IT" dirty="0" err="1"/>
                  <a:t>allora</a:t>
                </a:r>
                <a:r>
                  <a:rPr lang="it-IT" dirty="0"/>
                  <a:t> </a:t>
                </a:r>
                <a14:m>
                  <m:oMath xmlns:m="http://schemas.openxmlformats.org/officeDocument/2006/math">
                    <m:r>
                      <a:rPr lang="it-IT" sz="4400" i="1">
                        <a:solidFill>
                          <a:srgbClr val="5B5853"/>
                        </a:solidFill>
                        <a:latin typeface="Cambria Math" panose="02040503050406030204" pitchFamily="18" charset="0"/>
                      </a:rPr>
                      <m:t>𝛼</m:t>
                    </m:r>
                  </m:oMath>
                </a14:m>
                <a:r>
                  <a:rPr lang="it-IT" dirty="0"/>
                  <a:t> non è uno </a:t>
                </a:r>
                <a:r>
                  <a:rPr lang="it-IT" dirty="0" err="1"/>
                  <a:t>stimatore</a:t>
                </a:r>
                <a:r>
                  <a:rPr lang="it-IT" dirty="0"/>
                  <a:t> </a:t>
                </a:r>
                <a:r>
                  <a:rPr lang="it-IT" dirty="0" err="1"/>
                  <a:t>consistente</a:t>
                </a:r>
                <a:r>
                  <a:rPr lang="it-IT" dirty="0"/>
                  <a:t> OLS.</a:t>
                </a:r>
              </a:p>
              <a:p>
                <a:pPr marL="457200" indent="-457200" defTabSz="582929">
                  <a:spcBef>
                    <a:spcPts val="4300"/>
                  </a:spcBef>
                  <a:defRPr sz="3780" spc="75"/>
                </a:pPr>
                <a:r>
                  <a:rPr lang="it-IT" dirty="0"/>
                  <a:t>La </a:t>
                </a:r>
                <a:r>
                  <a:rPr lang="it-IT" dirty="0" err="1"/>
                  <a:t>lotteria</a:t>
                </a:r>
                <a:r>
                  <a:rPr lang="it-IT" dirty="0"/>
                  <a:t> </a:t>
                </a:r>
                <a:r>
                  <a:rPr lang="it-IT" dirty="0" err="1"/>
                  <a:t>facilita</a:t>
                </a:r>
                <a:r>
                  <a:rPr lang="it-IT" dirty="0"/>
                  <a:t> la </a:t>
                </a:r>
                <a:r>
                  <a:rPr lang="it-IT" dirty="0" err="1"/>
                  <a:t>stima</a:t>
                </a:r>
                <a:r>
                  <a:rPr lang="it-IT" dirty="0"/>
                  <a:t> di </a:t>
                </a:r>
                <a:r>
                  <a:rPr lang="it-IT" dirty="0" err="1"/>
                  <a:t>equazione</a:t>
                </a:r>
                <a:r>
                  <a:rPr lang="it-IT" dirty="0"/>
                  <a:t> 1 </a:t>
                </a:r>
                <a:r>
                  <a:rPr lang="it-IT" dirty="0" err="1"/>
                  <a:t>perchè</a:t>
                </a:r>
                <a:r>
                  <a:rPr lang="it-IT" dirty="0"/>
                  <a:t> le </a:t>
                </a:r>
                <a:r>
                  <a:rPr lang="it-IT" dirty="0" err="1"/>
                  <a:t>funzioni</a:t>
                </a:r>
                <a:r>
                  <a:rPr lang="it-IT" dirty="0"/>
                  <a:t> </a:t>
                </a:r>
                <a:r>
                  <a:rPr lang="it-IT" dirty="0" err="1"/>
                  <a:t>dei</a:t>
                </a:r>
                <a:r>
                  <a:rPr lang="it-IT" dirty="0"/>
                  <a:t> numeri </a:t>
                </a:r>
                <a:r>
                  <a:rPr lang="it-IT" dirty="0" err="1"/>
                  <a:t>della</a:t>
                </a:r>
                <a:r>
                  <a:rPr lang="it-IT" dirty="0"/>
                  <a:t> </a:t>
                </a:r>
                <a:r>
                  <a:rPr lang="it-IT" dirty="0" err="1"/>
                  <a:t>lotteria</a:t>
                </a:r>
                <a:r>
                  <a:rPr lang="it-IT" dirty="0"/>
                  <a:t> </a:t>
                </a:r>
                <a:r>
                  <a:rPr lang="it-IT" dirty="0" err="1"/>
                  <a:t>assegnate</a:t>
                </a:r>
                <a:r>
                  <a:rPr lang="it-IT" dirty="0"/>
                  <a:t> </a:t>
                </a:r>
                <a:r>
                  <a:rPr lang="it-IT" dirty="0" err="1"/>
                  <a:t>randomicamente</a:t>
                </a:r>
                <a:r>
                  <a:rPr lang="it-IT" dirty="0"/>
                  <a:t> </a:t>
                </a:r>
                <a:r>
                  <a:rPr lang="it-IT" dirty="0" err="1"/>
                  <a:t>forniscono</a:t>
                </a:r>
                <a:r>
                  <a:rPr lang="it-IT" dirty="0"/>
                  <a:t>  </a:t>
                </a:r>
                <a:r>
                  <a:rPr lang="it-IT" dirty="0" err="1"/>
                  <a:t>variabili</a:t>
                </a:r>
                <a:r>
                  <a:rPr lang="it-IT" dirty="0"/>
                  <a:t> </a:t>
                </a:r>
                <a:r>
                  <a:rPr lang="it-IT" dirty="0" err="1"/>
                  <a:t>strumentali</a:t>
                </a:r>
                <a:r>
                  <a:rPr lang="it-IT" dirty="0"/>
                  <a:t> </a:t>
                </a:r>
                <a:r>
                  <a:rPr lang="it-IT" dirty="0" err="1"/>
                  <a:t>che</a:t>
                </a:r>
                <a:r>
                  <a:rPr lang="it-IT" dirty="0"/>
                  <a:t> </a:t>
                </a:r>
                <a:r>
                  <a:rPr lang="it-IT" dirty="0" err="1"/>
                  <a:t>sono</a:t>
                </a:r>
                <a:r>
                  <a:rPr lang="it-IT" dirty="0"/>
                  <a:t> correlate con </a:t>
                </a:r>
                <a14:m>
                  <m:oMath xmlns:m="http://schemas.openxmlformats.org/officeDocument/2006/math">
                    <m:sSub>
                      <m:sSubPr>
                        <m:ctrlPr>
                          <a:rPr lang="ar-AE" sz="4350">
                            <a:solidFill>
                              <a:srgbClr val="5B5853"/>
                            </a:solidFill>
                            <a:latin typeface="Cambria Math" panose="02040503050406030204" pitchFamily="18" charset="0"/>
                          </a:rPr>
                        </m:ctrlPr>
                      </m:sSubPr>
                      <m:e>
                        <m:r>
                          <a:rPr lang="ar-AE" sz="4350" i="1">
                            <a:solidFill>
                              <a:srgbClr val="5B5853"/>
                            </a:solidFill>
                            <a:latin typeface="Cambria Math" panose="02040503050406030204" pitchFamily="18" charset="0"/>
                          </a:rPr>
                          <m:t>𝑠</m:t>
                        </m:r>
                      </m:e>
                      <m:sub>
                        <m:r>
                          <a:rPr lang="ar-AE" sz="4350" i="1">
                            <a:solidFill>
                              <a:srgbClr val="5B5853"/>
                            </a:solidFill>
                            <a:latin typeface="Cambria Math" panose="02040503050406030204" pitchFamily="18" charset="0"/>
                          </a:rPr>
                          <m:t>𝑖</m:t>
                        </m:r>
                      </m:sub>
                    </m:sSub>
                  </m:oMath>
                </a14:m>
                <a:r>
                  <a:rPr lang="ar-AE" dirty="0"/>
                  <a:t> </a:t>
                </a:r>
                <a:r>
                  <a:rPr lang="it-IT" dirty="0"/>
                  <a:t>ma </a:t>
                </a:r>
                <a:r>
                  <a:rPr lang="it-IT" dirty="0" err="1"/>
                  <a:t>scorrelate</a:t>
                </a:r>
                <a:r>
                  <a:rPr lang="it-IT" dirty="0"/>
                  <a:t> al </a:t>
                </a:r>
                <a:r>
                  <a:rPr lang="it-IT" dirty="0" err="1"/>
                  <a:t>termine</a:t>
                </a:r>
                <a:r>
                  <a:rPr lang="it-IT" dirty="0"/>
                  <a:t> di </a:t>
                </a:r>
                <a:r>
                  <a:rPr lang="it-IT" dirty="0" err="1"/>
                  <a:t>errore</a:t>
                </a:r>
                <a:r>
                  <a:rPr lang="it-IT" dirty="0"/>
                  <a:t> </a:t>
                </a:r>
                <a14:m>
                  <m:oMath xmlns:m="http://schemas.openxmlformats.org/officeDocument/2006/math">
                    <m:sSub>
                      <m:sSubPr>
                        <m:ctrlPr>
                          <a:rPr lang="ar-AE" sz="4300">
                            <a:solidFill>
                              <a:srgbClr val="5B5853"/>
                            </a:solidFill>
                            <a:latin typeface="Cambria Math" panose="02040503050406030204" pitchFamily="18" charset="0"/>
                          </a:rPr>
                        </m:ctrlPr>
                      </m:sSubPr>
                      <m:e>
                        <m:r>
                          <a:rPr lang="ar-AE" sz="4300" i="1">
                            <a:solidFill>
                              <a:srgbClr val="5B5853"/>
                            </a:solidFill>
                            <a:latin typeface="Cambria Math" panose="02040503050406030204" pitchFamily="18" charset="0"/>
                          </a:rPr>
                          <m:t>𝑢</m:t>
                        </m:r>
                      </m:e>
                      <m:sub>
                        <m:r>
                          <a:rPr lang="ar-AE" sz="4300" i="1">
                            <a:solidFill>
                              <a:srgbClr val="5B5853"/>
                            </a:solidFill>
                            <a:latin typeface="Cambria Math" panose="02040503050406030204" pitchFamily="18" charset="0"/>
                          </a:rPr>
                          <m:t>𝑖𝑡</m:t>
                        </m:r>
                      </m:sub>
                    </m:sSub>
                    <m:r>
                      <a:rPr lang="ar-AE" sz="4300" b="0" i="0" smtClean="0">
                        <a:solidFill>
                          <a:srgbClr val="5B5853"/>
                        </a:solidFill>
                        <a:latin typeface="Cambria Math" panose="02040503050406030204" pitchFamily="18" charset="0"/>
                      </a:rPr>
                      <m:t>:</m:t>
                    </m:r>
                  </m:oMath>
                </a14:m>
                <a:r>
                  <a:rPr lang="it-IT" dirty="0"/>
                  <a:t> «</a:t>
                </a:r>
                <a:r>
                  <a:rPr lang="it-IT" dirty="0" err="1"/>
                  <a:t>Exclusion</a:t>
                </a:r>
                <a:r>
                  <a:rPr lang="it-IT" dirty="0"/>
                  <a:t> </a:t>
                </a:r>
                <a:r>
                  <a:rPr lang="it-IT" dirty="0" err="1"/>
                  <a:t>Restriction</a:t>
                </a:r>
                <a:r>
                  <a:rPr lang="it-IT"/>
                  <a:t>»</a:t>
                </a:r>
                <a:endParaRPr lang="ar-AE" dirty="0"/>
              </a:p>
              <a:p>
                <a:pPr marL="457200" indent="-457200" defTabSz="582929">
                  <a:spcBef>
                    <a:spcPts val="4300"/>
                  </a:spcBef>
                  <a:defRPr sz="3780" spc="75"/>
                </a:pPr>
                <a:r>
                  <a:rPr lang="it-IT" dirty="0"/>
                  <a:t>Una </a:t>
                </a:r>
                <a:r>
                  <a:rPr lang="it-IT" dirty="0" err="1"/>
                  <a:t>variabile</a:t>
                </a:r>
                <a:r>
                  <a:rPr lang="it-IT" dirty="0"/>
                  <a:t> </a:t>
                </a:r>
                <a:r>
                  <a:rPr lang="it-IT" dirty="0" err="1"/>
                  <a:t>strumentale</a:t>
                </a:r>
                <a:r>
                  <a:rPr lang="it-IT" dirty="0"/>
                  <a:t> dummy </a:t>
                </a:r>
                <a14:m>
                  <m:oMath xmlns:m="http://schemas.openxmlformats.org/officeDocument/2006/math">
                    <m:sSub>
                      <m:sSubPr>
                        <m:ctrlPr>
                          <a:rPr lang="ar-AE" sz="4350">
                            <a:solidFill>
                              <a:srgbClr val="5B5853"/>
                            </a:solidFill>
                            <a:latin typeface="Cambria Math" panose="02040503050406030204" pitchFamily="18" charset="0"/>
                          </a:rPr>
                        </m:ctrlPr>
                      </m:sSubPr>
                      <m:e>
                        <m:r>
                          <a:rPr lang="ar-AE" sz="4350" i="1">
                            <a:solidFill>
                              <a:srgbClr val="5B5853"/>
                            </a:solidFill>
                            <a:latin typeface="Cambria Math" panose="02040503050406030204" pitchFamily="18" charset="0"/>
                          </a:rPr>
                          <m:t>𝑑</m:t>
                        </m:r>
                      </m:e>
                      <m:sub>
                        <m:r>
                          <a:rPr lang="ar-AE" sz="4350" i="1">
                            <a:solidFill>
                              <a:srgbClr val="5B5853"/>
                            </a:solidFill>
                            <a:latin typeface="Cambria Math" panose="02040503050406030204" pitchFamily="18" charset="0"/>
                          </a:rPr>
                          <m:t>𝑖</m:t>
                        </m:r>
                      </m:sub>
                    </m:sSub>
                  </m:oMath>
                </a14:m>
                <a:r>
                  <a:rPr lang="ar-AE" dirty="0"/>
                  <a:t> </a:t>
                </a:r>
                <a:r>
                  <a:rPr lang="it-IT" dirty="0" err="1"/>
                  <a:t>può</a:t>
                </a:r>
                <a:r>
                  <a:rPr lang="it-IT" dirty="0"/>
                  <a:t> </a:t>
                </a:r>
                <a:r>
                  <a:rPr lang="it-IT" dirty="0" err="1"/>
                  <a:t>uguale</a:t>
                </a:r>
                <a:r>
                  <a:rPr lang="it-IT" dirty="0"/>
                  <a:t> a 1 se </a:t>
                </a:r>
                <a:r>
                  <a:rPr lang="it-IT" dirty="0" err="1"/>
                  <a:t>l’individuo</a:t>
                </a:r>
                <a:r>
                  <a:rPr lang="it-IT" dirty="0"/>
                  <a:t> </a:t>
                </a:r>
                <a:r>
                  <a:rPr lang="it-IT" dirty="0" err="1"/>
                  <a:t>i-esimo</a:t>
                </a:r>
                <a:r>
                  <a:rPr lang="it-IT" dirty="0"/>
                  <a:t> è </a:t>
                </a:r>
                <a:r>
                  <a:rPr lang="it-IT" dirty="0" err="1"/>
                  <a:t>stato</a:t>
                </a:r>
                <a:r>
                  <a:rPr lang="it-IT" dirty="0"/>
                  <a:t> </a:t>
                </a:r>
                <a:r>
                  <a:rPr lang="it-IT" dirty="0" err="1"/>
                  <a:t>sorteggiato</a:t>
                </a:r>
                <a:r>
                  <a:rPr lang="it-IT" dirty="0"/>
                  <a:t>. </a:t>
                </a:r>
                <a:r>
                  <a:rPr lang="it-IT" dirty="0" err="1"/>
                  <a:t>L’uso</a:t>
                </a:r>
                <a:r>
                  <a:rPr lang="it-IT" dirty="0"/>
                  <a:t> di </a:t>
                </a:r>
                <a14:m>
                  <m:oMath xmlns:m="http://schemas.openxmlformats.org/officeDocument/2006/math">
                    <m:sSub>
                      <m:sSubPr>
                        <m:ctrlPr>
                          <a:rPr lang="ar-AE" sz="4350">
                            <a:solidFill>
                              <a:srgbClr val="5B5853"/>
                            </a:solidFill>
                            <a:latin typeface="Cambria Math" panose="02040503050406030204" pitchFamily="18" charset="0"/>
                          </a:rPr>
                        </m:ctrlPr>
                      </m:sSubPr>
                      <m:e>
                        <m:r>
                          <a:rPr lang="ar-AE" sz="4350" i="1">
                            <a:solidFill>
                              <a:srgbClr val="5B5853"/>
                            </a:solidFill>
                            <a:latin typeface="Cambria Math" panose="02040503050406030204" pitchFamily="18" charset="0"/>
                          </a:rPr>
                          <m:t>𝑑</m:t>
                        </m:r>
                      </m:e>
                      <m:sub>
                        <m:r>
                          <a:rPr lang="ar-AE" sz="4350" i="1">
                            <a:solidFill>
                              <a:srgbClr val="5B5853"/>
                            </a:solidFill>
                            <a:latin typeface="Cambria Math" panose="02040503050406030204" pitchFamily="18" charset="0"/>
                          </a:rPr>
                          <m:t>𝑖</m:t>
                        </m:r>
                      </m:sub>
                    </m:sSub>
                  </m:oMath>
                </a14:m>
                <a:r>
                  <a:rPr lang="ar-AE" dirty="0"/>
                  <a:t> </a:t>
                </a:r>
                <a:r>
                  <a:rPr lang="it-IT" dirty="0"/>
                  <a:t>e di una </a:t>
                </a:r>
                <a:r>
                  <a:rPr lang="it-IT" dirty="0" err="1"/>
                  <a:t>costante</a:t>
                </a:r>
                <a:r>
                  <a:rPr lang="it-IT" dirty="0"/>
                  <a:t> come </a:t>
                </a:r>
                <a:r>
                  <a:rPr lang="it-IT" dirty="0" err="1"/>
                  <a:t>variabili</a:t>
                </a:r>
                <a:r>
                  <a:rPr lang="it-IT" dirty="0"/>
                  <a:t> </a:t>
                </a:r>
                <a:r>
                  <a:rPr lang="it-IT" dirty="0" err="1"/>
                  <a:t>strumentali</a:t>
                </a:r>
                <a:r>
                  <a:rPr lang="it-IT" dirty="0"/>
                  <a:t> porta al </a:t>
                </a:r>
                <a:r>
                  <a:rPr lang="it-IT" dirty="0" err="1"/>
                  <a:t>seguente</a:t>
                </a:r>
                <a:r>
                  <a:rPr lang="it-IT" dirty="0"/>
                  <a:t> </a:t>
                </a:r>
                <a:r>
                  <a:rPr lang="it-IT" dirty="0" err="1"/>
                  <a:t>stimatore</a:t>
                </a:r>
                <a:r>
                  <a:rPr lang="it-IT" dirty="0"/>
                  <a:t>:</a:t>
                </a:r>
              </a:p>
              <a:p>
                <a:pPr marL="0" indent="0" algn="ctr" defTabSz="582929">
                  <a:spcBef>
                    <a:spcPts val="4300"/>
                  </a:spcBef>
                  <a:buSzTx/>
                  <a:buNone/>
                  <a:defRPr sz="3780" spc="75"/>
                </a:pPr>
                <a:r>
                  <a:rPr lang="it-IT" dirty="0"/>
                  <a:t>(</a:t>
                </a:r>
                <a:r>
                  <a:rPr lang="it-IT" dirty="0" err="1"/>
                  <a:t>Equazione</a:t>
                </a:r>
                <a:r>
                  <a:rPr lang="it-IT" dirty="0"/>
                  <a:t> 2): </a:t>
                </a:r>
                <a14:m>
                  <m:oMath xmlns:m="http://schemas.openxmlformats.org/officeDocument/2006/math">
                    <m:limUpp>
                      <m:limUppPr>
                        <m:ctrlPr>
                          <a:rPr lang="ar-AE" sz="4200">
                            <a:solidFill>
                              <a:srgbClr val="5B5853"/>
                            </a:solidFill>
                            <a:latin typeface="Cambria Math" panose="02040503050406030204" pitchFamily="18" charset="0"/>
                          </a:rPr>
                        </m:ctrlPr>
                      </m:limUppPr>
                      <m:e>
                        <m:r>
                          <a:rPr lang="ar-AE" sz="4200" i="1">
                            <a:solidFill>
                              <a:srgbClr val="5B5853"/>
                            </a:solidFill>
                            <a:latin typeface="Cambria Math" panose="02040503050406030204" pitchFamily="18" charset="0"/>
                          </a:rPr>
                          <m:t>𝛼</m:t>
                        </m:r>
                      </m:e>
                      <m:lim>
                        <m:r>
                          <a:rPr lang="ar-AE" sz="4200" i="1">
                            <a:solidFill>
                              <a:srgbClr val="5B5853"/>
                            </a:solidFill>
                            <a:latin typeface="Cambria Math" panose="02040503050406030204" pitchFamily="18" charset="0"/>
                          </a:rPr>
                          <m:t>̂</m:t>
                        </m:r>
                      </m:lim>
                    </m:limUpp>
                    <m:r>
                      <a:rPr lang="ar-AE" sz="4200" i="1">
                        <a:solidFill>
                          <a:srgbClr val="5B5853"/>
                        </a:solidFill>
                        <a:latin typeface="Cambria Math" panose="02040503050406030204" pitchFamily="18" charset="0"/>
                      </a:rPr>
                      <m:t>=</m:t>
                    </m:r>
                    <m:f>
                      <m:fPr>
                        <m:ctrlPr>
                          <a:rPr lang="ar-AE" sz="4200" i="1">
                            <a:solidFill>
                              <a:srgbClr val="5B5853"/>
                            </a:solidFill>
                            <a:latin typeface="Cambria Math" panose="02040503050406030204" pitchFamily="18" charset="0"/>
                          </a:rPr>
                        </m:ctrlPr>
                      </m:fPr>
                      <m:num>
                        <m:sSup>
                          <m:sSupPr>
                            <m:ctrlPr>
                              <a:rPr lang="ar-AE" sz="4200" i="1">
                                <a:solidFill>
                                  <a:srgbClr val="5B5853"/>
                                </a:solidFill>
                                <a:latin typeface="Cambria Math" panose="02040503050406030204" pitchFamily="18" charset="0"/>
                              </a:rPr>
                            </m:ctrlPr>
                          </m:sSupPr>
                          <m:e>
                            <m:bar>
                              <m:barPr>
                                <m:pos m:val="top"/>
                                <m:ctrlPr>
                                  <a:rPr lang="ar-AE" sz="4200" i="1">
                                    <a:solidFill>
                                      <a:srgbClr val="5B5853"/>
                                    </a:solidFill>
                                    <a:latin typeface="Cambria Math" panose="02040503050406030204" pitchFamily="18" charset="0"/>
                                  </a:rPr>
                                </m:ctrlPr>
                              </m:barPr>
                              <m:e>
                                <m:r>
                                  <a:rPr lang="ar-AE" sz="4200" i="1">
                                    <a:solidFill>
                                      <a:srgbClr val="5B5853"/>
                                    </a:solidFill>
                                    <a:latin typeface="Cambria Math" panose="02040503050406030204" pitchFamily="18" charset="0"/>
                                  </a:rPr>
                                  <m:t>𝑦</m:t>
                                </m:r>
                              </m:e>
                            </m:bar>
                          </m:e>
                          <m:sup>
                            <m:r>
                              <a:rPr lang="ar-AE" sz="4200" i="1">
                                <a:solidFill>
                                  <a:srgbClr val="5B5853"/>
                                </a:solidFill>
                                <a:latin typeface="Cambria Math" panose="02040503050406030204" pitchFamily="18" charset="0"/>
                              </a:rPr>
                              <m:t>𝑒</m:t>
                            </m:r>
                          </m:sup>
                        </m:sSup>
                        <m:r>
                          <a:rPr lang="ar-AE" sz="4200" i="1">
                            <a:solidFill>
                              <a:srgbClr val="5B5853"/>
                            </a:solidFill>
                            <a:latin typeface="Cambria Math" panose="02040503050406030204" pitchFamily="18" charset="0"/>
                          </a:rPr>
                          <m:t>−</m:t>
                        </m:r>
                        <m:sSup>
                          <m:sSupPr>
                            <m:ctrlPr>
                              <a:rPr lang="ar-AE" sz="4200" i="1">
                                <a:solidFill>
                                  <a:srgbClr val="5B5853"/>
                                </a:solidFill>
                                <a:latin typeface="Cambria Math" panose="02040503050406030204" pitchFamily="18" charset="0"/>
                              </a:rPr>
                            </m:ctrlPr>
                          </m:sSupPr>
                          <m:e>
                            <m:bar>
                              <m:barPr>
                                <m:pos m:val="top"/>
                                <m:ctrlPr>
                                  <a:rPr lang="ar-AE" sz="4200" i="1">
                                    <a:solidFill>
                                      <a:srgbClr val="5B5853"/>
                                    </a:solidFill>
                                    <a:latin typeface="Cambria Math" panose="02040503050406030204" pitchFamily="18" charset="0"/>
                                  </a:rPr>
                                </m:ctrlPr>
                              </m:barPr>
                              <m:e>
                                <m:r>
                                  <a:rPr lang="ar-AE" sz="4200" i="1">
                                    <a:solidFill>
                                      <a:srgbClr val="5B5853"/>
                                    </a:solidFill>
                                    <a:latin typeface="Cambria Math" panose="02040503050406030204" pitchFamily="18" charset="0"/>
                                  </a:rPr>
                                  <m:t>𝑦</m:t>
                                </m:r>
                              </m:e>
                            </m:bar>
                          </m:e>
                          <m:sup>
                            <m:r>
                              <a:rPr lang="ar-AE" sz="4200" i="1">
                                <a:solidFill>
                                  <a:srgbClr val="5B5853"/>
                                </a:solidFill>
                                <a:latin typeface="Cambria Math" panose="02040503050406030204" pitchFamily="18" charset="0"/>
                              </a:rPr>
                              <m:t>𝑛</m:t>
                            </m:r>
                          </m:sup>
                        </m:sSup>
                      </m:num>
                      <m:den>
                        <m:sSup>
                          <m:sSupPr>
                            <m:ctrlPr>
                              <a:rPr lang="ar-AE" sz="4200" i="1">
                                <a:solidFill>
                                  <a:srgbClr val="5B5853"/>
                                </a:solidFill>
                                <a:latin typeface="Cambria Math" panose="02040503050406030204" pitchFamily="18" charset="0"/>
                              </a:rPr>
                            </m:ctrlPr>
                          </m:sSupPr>
                          <m:e>
                            <m:limUpp>
                              <m:limUppPr>
                                <m:ctrlPr>
                                  <a:rPr lang="ar-AE" sz="4200" i="1">
                                    <a:solidFill>
                                      <a:srgbClr val="5B5853"/>
                                    </a:solidFill>
                                    <a:latin typeface="Cambria Math" panose="02040503050406030204" pitchFamily="18" charset="0"/>
                                  </a:rPr>
                                </m:ctrlPr>
                              </m:limUppPr>
                              <m:e>
                                <m:r>
                                  <a:rPr lang="ar-AE" sz="4200" i="1">
                                    <a:solidFill>
                                      <a:srgbClr val="5B5853"/>
                                    </a:solidFill>
                                    <a:latin typeface="Cambria Math" panose="02040503050406030204" pitchFamily="18" charset="0"/>
                                  </a:rPr>
                                  <m:t>𝑝</m:t>
                                </m:r>
                              </m:e>
                              <m:lim>
                                <m:r>
                                  <a:rPr lang="ar-AE" sz="4200" i="1">
                                    <a:solidFill>
                                      <a:srgbClr val="5B5853"/>
                                    </a:solidFill>
                                    <a:latin typeface="Cambria Math" panose="02040503050406030204" pitchFamily="18" charset="0"/>
                                  </a:rPr>
                                  <m:t>̂</m:t>
                                </m:r>
                              </m:lim>
                            </m:limUpp>
                          </m:e>
                          <m:sup>
                            <m:r>
                              <a:rPr lang="ar-AE" sz="4200" i="1">
                                <a:solidFill>
                                  <a:srgbClr val="5B5853"/>
                                </a:solidFill>
                                <a:latin typeface="Cambria Math" panose="02040503050406030204" pitchFamily="18" charset="0"/>
                              </a:rPr>
                              <m:t>𝑒</m:t>
                            </m:r>
                          </m:sup>
                        </m:sSup>
                        <m:r>
                          <a:rPr lang="ar-AE" sz="4200" i="1">
                            <a:solidFill>
                              <a:srgbClr val="5B5853"/>
                            </a:solidFill>
                            <a:latin typeface="Cambria Math" panose="02040503050406030204" pitchFamily="18" charset="0"/>
                          </a:rPr>
                          <m:t>−</m:t>
                        </m:r>
                        <m:sSup>
                          <m:sSupPr>
                            <m:ctrlPr>
                              <a:rPr lang="ar-AE" sz="4200" i="1">
                                <a:solidFill>
                                  <a:srgbClr val="5B5853"/>
                                </a:solidFill>
                                <a:latin typeface="Cambria Math" panose="02040503050406030204" pitchFamily="18" charset="0"/>
                              </a:rPr>
                            </m:ctrlPr>
                          </m:sSupPr>
                          <m:e>
                            <m:limUpp>
                              <m:limUppPr>
                                <m:ctrlPr>
                                  <a:rPr lang="ar-AE" sz="4200" i="1">
                                    <a:solidFill>
                                      <a:srgbClr val="5B5853"/>
                                    </a:solidFill>
                                    <a:latin typeface="Cambria Math" panose="02040503050406030204" pitchFamily="18" charset="0"/>
                                  </a:rPr>
                                </m:ctrlPr>
                              </m:limUppPr>
                              <m:e>
                                <m:r>
                                  <a:rPr lang="ar-AE" sz="4200" i="1">
                                    <a:solidFill>
                                      <a:srgbClr val="5B5853"/>
                                    </a:solidFill>
                                    <a:latin typeface="Cambria Math" panose="02040503050406030204" pitchFamily="18" charset="0"/>
                                  </a:rPr>
                                  <m:t>𝑝</m:t>
                                </m:r>
                              </m:e>
                              <m:lim>
                                <m:r>
                                  <a:rPr lang="ar-AE" sz="4200" i="1">
                                    <a:solidFill>
                                      <a:srgbClr val="5B5853"/>
                                    </a:solidFill>
                                    <a:latin typeface="Cambria Math" panose="02040503050406030204" pitchFamily="18" charset="0"/>
                                  </a:rPr>
                                  <m:t>̂</m:t>
                                </m:r>
                              </m:lim>
                            </m:limUpp>
                          </m:e>
                          <m:sup>
                            <m:r>
                              <a:rPr lang="ar-AE" sz="4200" i="1">
                                <a:solidFill>
                                  <a:srgbClr val="5B5853"/>
                                </a:solidFill>
                                <a:latin typeface="Cambria Math" panose="02040503050406030204" pitchFamily="18" charset="0"/>
                              </a:rPr>
                              <m:t>𝑛</m:t>
                            </m:r>
                          </m:sup>
                        </m:sSup>
                      </m:den>
                    </m:f>
                  </m:oMath>
                </a14:m>
                <a:endParaRPr lang="ar-AE" dirty="0"/>
              </a:p>
              <a:p>
                <a:pPr marL="914400" indent="-457200" defTabSz="582929">
                  <a:spcBef>
                    <a:spcPts val="4300"/>
                  </a:spcBef>
                  <a:defRPr sz="3780" spc="75"/>
                </a:pPr>
                <a:r>
                  <a:rPr lang="it-IT" dirty="0"/>
                  <a:t>Dove </a:t>
                </a:r>
                <a14:m>
                  <m:oMath xmlns:m="http://schemas.openxmlformats.org/officeDocument/2006/math">
                    <m:limUpp>
                      <m:limUppPr>
                        <m:ctrlPr>
                          <a:rPr lang="ar-AE" sz="3600">
                            <a:solidFill>
                              <a:srgbClr val="5B5853"/>
                            </a:solidFill>
                            <a:latin typeface="Cambria Math" panose="02040503050406030204" pitchFamily="18" charset="0"/>
                          </a:rPr>
                        </m:ctrlPr>
                      </m:limUppPr>
                      <m:e>
                        <m:r>
                          <a:rPr lang="ar-AE" sz="3600" i="1">
                            <a:solidFill>
                              <a:srgbClr val="5B5853"/>
                            </a:solidFill>
                            <a:latin typeface="Cambria Math" panose="02040503050406030204" pitchFamily="18" charset="0"/>
                          </a:rPr>
                          <m:t>𝑝</m:t>
                        </m:r>
                      </m:e>
                      <m:lim>
                        <m:r>
                          <a:rPr lang="ar-AE" sz="3600" i="1">
                            <a:solidFill>
                              <a:srgbClr val="5B5853"/>
                            </a:solidFill>
                            <a:latin typeface="Cambria Math" panose="02040503050406030204" pitchFamily="18" charset="0"/>
                          </a:rPr>
                          <m:t>̂</m:t>
                        </m:r>
                      </m:lim>
                    </m:limUpp>
                  </m:oMath>
                </a14:m>
                <a:r>
                  <a:rPr lang="ar-AE" dirty="0"/>
                  <a:t> </a:t>
                </a:r>
                <a:r>
                  <a:rPr lang="it-IT" dirty="0"/>
                  <a:t>è la </a:t>
                </a:r>
                <a:r>
                  <a:rPr lang="it-IT" dirty="0" err="1"/>
                  <a:t>proporzione</a:t>
                </a:r>
                <a:r>
                  <a:rPr lang="it-IT" dirty="0"/>
                  <a:t> </a:t>
                </a:r>
                <a:r>
                  <a:rPr lang="it-IT" dirty="0" err="1"/>
                  <a:t>della</a:t>
                </a:r>
                <a:r>
                  <a:rPr lang="it-IT" dirty="0"/>
                  <a:t> </a:t>
                </a:r>
                <a:r>
                  <a:rPr lang="it-IT" dirty="0" err="1"/>
                  <a:t>coorte</a:t>
                </a:r>
                <a:r>
                  <a:rPr lang="it-IT" dirty="0"/>
                  <a:t> </a:t>
                </a:r>
                <a:r>
                  <a:rPr lang="it-IT" dirty="0" err="1"/>
                  <a:t>attualmente</a:t>
                </a:r>
                <a:r>
                  <a:rPr lang="it-IT" dirty="0"/>
                  <a:t> </a:t>
                </a:r>
                <a:r>
                  <a:rPr lang="it-IT" dirty="0" err="1"/>
                  <a:t>entrante</a:t>
                </a:r>
                <a:r>
                  <a:rPr lang="it-IT" dirty="0"/>
                  <a:t> </a:t>
                </a:r>
                <a:r>
                  <a:rPr lang="it-IT" dirty="0" err="1"/>
                  <a:t>nell’esercito</a:t>
                </a:r>
                <a:r>
                  <a:rPr lang="it-IT" dirty="0"/>
                  <a:t> e </a:t>
                </a:r>
                <a14:m>
                  <m:oMath xmlns:m="http://schemas.openxmlformats.org/officeDocument/2006/math">
                    <m:bar>
                      <m:barPr>
                        <m:pos m:val="top"/>
                        <m:ctrlPr>
                          <a:rPr lang="ar-AE" sz="3950" i="1">
                            <a:solidFill>
                              <a:srgbClr val="5B5853"/>
                            </a:solidFill>
                            <a:latin typeface="Cambria Math" panose="02040503050406030204" pitchFamily="18" charset="0"/>
                          </a:rPr>
                        </m:ctrlPr>
                      </m:barPr>
                      <m:e>
                        <m:r>
                          <a:rPr lang="ar-AE" sz="3950" i="1">
                            <a:solidFill>
                              <a:srgbClr val="5B5853"/>
                            </a:solidFill>
                            <a:latin typeface="Cambria Math" panose="02040503050406030204" pitchFamily="18" charset="0"/>
                          </a:rPr>
                          <m:t>𝑦</m:t>
                        </m:r>
                      </m:e>
                    </m:bar>
                  </m:oMath>
                </a14:m>
                <a:r>
                  <a:rPr lang="ar-AE" dirty="0"/>
                  <a:t> </a:t>
                </a:r>
                <a:r>
                  <a:rPr lang="it-IT" dirty="0"/>
                  <a:t>è la media </a:t>
                </a:r>
                <a:r>
                  <a:rPr lang="it-IT" dirty="0" err="1"/>
                  <a:t>dei</a:t>
                </a:r>
                <a:r>
                  <a:rPr lang="it-IT" dirty="0"/>
                  <a:t> </a:t>
                </a:r>
                <a:r>
                  <a:rPr lang="it-IT" dirty="0" err="1"/>
                  <a:t>guadagni</a:t>
                </a:r>
                <a:r>
                  <a:rPr lang="it-IT" dirty="0"/>
                  <a:t> ( </a:t>
                </a:r>
                <a:r>
                  <a:rPr lang="it-IT" dirty="0" err="1"/>
                  <a:t>gli</a:t>
                </a:r>
                <a:r>
                  <a:rPr lang="it-IT" dirty="0"/>
                  <a:t> </a:t>
                </a:r>
                <a:r>
                  <a:rPr lang="it-IT" dirty="0" err="1"/>
                  <a:t>apici</a:t>
                </a:r>
                <a:r>
                  <a:rPr lang="it-IT" dirty="0"/>
                  <a:t>  ‘e’ e ’n’ </a:t>
                </a:r>
                <a:r>
                  <a:rPr lang="it-IT" dirty="0" err="1"/>
                  <a:t>indicano</a:t>
                </a:r>
                <a:r>
                  <a:rPr lang="it-IT" dirty="0"/>
                  <a:t> eligible e non-eligible).</a:t>
                </a:r>
                <a:endParaRPr sz="4200" dirty="0"/>
              </a:p>
            </p:txBody>
          </p:sp>
        </mc:Choice>
        <mc:Fallback>
          <p:sp>
            <p:nvSpPr>
              <p:cNvPr id="201" name="Se   è l’effetto correlato con le componenti non osservabili dei guadagni dell’equazione 1 allora   non è uno stimatore consistente OLS.…"/>
              <p:cNvSpPr txBox="1">
                <a:spLocks noGrp="1" noRot="1" noChangeAspect="1" noMove="1" noResize="1" noEditPoints="1" noAdjustHandles="1" noChangeArrowheads="1" noChangeShapeType="1" noTextEdit="1"/>
              </p:cNvSpPr>
              <p:nvPr>
                <p:ph type="body" idx="1"/>
              </p:nvPr>
            </p:nvSpPr>
            <p:spPr>
              <a:prstGeom prst="rect">
                <a:avLst/>
              </a:prstGeom>
              <a:blipFill>
                <a:blip r:embed="rId2"/>
                <a:stretch>
                  <a:fillRect l="-780" r="-613"/>
                </a:stretch>
              </a:blipFill>
            </p:spPr>
            <p:txBody>
              <a:bodyPr/>
              <a:lstStyle/>
              <a:p>
                <a:r>
                  <a:rPr lang="it-IT">
                    <a:noFill/>
                  </a:rPr>
                  <a:t> </a:t>
                </a:r>
              </a:p>
            </p:txBody>
          </p:sp>
        </mc:Fallback>
      </mc:AlternateContent>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03" name="L’equazione 2 normalizza la differenza tra gli introiti per lo status di eleggibilità per il fatto che non tutti gli eleggibili poi son stati selezioni per andare in Vietnam e viceversa.…"/>
              <p:cNvSpPr txBox="1">
                <a:spLocks noGrp="1"/>
              </p:cNvSpPr>
              <p:nvPr>
                <p:ph type="body" idx="1"/>
              </p:nvPr>
            </p:nvSpPr>
            <p:spPr>
              <a:xfrm>
                <a:off x="475305" y="408695"/>
                <a:ext cx="15668860" cy="12988169"/>
              </a:xfrm>
              <a:prstGeom prst="rect">
                <a:avLst/>
              </a:prstGeom>
            </p:spPr>
            <p:txBody>
              <a:bodyPr/>
              <a:lstStyle/>
              <a:p>
                <a:pPr marL="421640" indent="-421640" defTabSz="537590">
                  <a:spcBef>
                    <a:spcPts val="3900"/>
                  </a:spcBef>
                  <a:defRPr sz="3486" spc="69"/>
                </a:pPr>
                <a:r>
                  <a:t>L’equazione 2 normalizza la differenza tra gli introiti per lo status di eleggibilità per il fatto che non tutti gli eleggibili poi son stati selezioni per andare in Vietnam e viceversa.</a:t>
                </a:r>
              </a:p>
              <a:p>
                <a:pPr marL="421640" indent="-421640" defTabSz="537590">
                  <a:spcBef>
                    <a:spcPts val="3900"/>
                  </a:spcBef>
                  <a:defRPr sz="3486" spc="69"/>
                </a:pPr>
                <a:r>
                  <a:t>Possiamo riconoscere nell’equazione 2 la formula di Wald dove i dati son stati raggruppati per status di eleggibilità.</a:t>
                </a:r>
              </a:p>
              <a:p>
                <a:pPr marL="421640" indent="-421640" defTabSz="537590">
                  <a:spcBef>
                    <a:spcPts val="3900"/>
                  </a:spcBef>
                  <a:defRPr sz="3486" spc="69"/>
                </a:pPr>
                <a:r>
                  <a:t>Per stimare la formula di Wald dobbiamo ricavare </a:t>
                </a:r>
                <a14:m>
                  <m:oMath xmlns:m="http://schemas.openxmlformats.org/officeDocument/2006/math">
                    <m:sSup>
                      <m:sSupPr>
                        <m:ctrlPr>
                          <a:rPr sz="3600">
                            <a:solidFill>
                              <a:srgbClr val="5B5853"/>
                            </a:solidFill>
                            <a:latin typeface="Cambria Math" panose="02040503050406030204" pitchFamily="18" charset="0"/>
                          </a:rPr>
                        </m:ctrlPr>
                      </m:sSupPr>
                      <m:e>
                        <m:limUpp>
                          <m:limUppPr>
                            <m:ctrlPr>
                              <a:rPr sz="3600">
                                <a:solidFill>
                                  <a:srgbClr val="5B5853"/>
                                </a:solidFill>
                                <a:latin typeface="Cambria Math" panose="02040503050406030204" pitchFamily="18" charset="0"/>
                              </a:rPr>
                            </m:ctrlPr>
                          </m:limUppPr>
                          <m:e>
                            <m:r>
                              <a:rPr sz="3600" i="1">
                                <a:solidFill>
                                  <a:srgbClr val="5B5853"/>
                                </a:solidFill>
                                <a:latin typeface="Cambria Math" panose="02040503050406030204" pitchFamily="18" charset="0"/>
                              </a:rPr>
                              <m:t>𝑝</m:t>
                            </m:r>
                          </m:e>
                          <m:lim>
                            <m:r>
                              <a:rPr sz="3600" i="1">
                                <a:solidFill>
                                  <a:srgbClr val="5B5853"/>
                                </a:solidFill>
                                <a:latin typeface="Cambria Math" panose="02040503050406030204" pitchFamily="18" charset="0"/>
                              </a:rPr>
                              <m:t>̂</m:t>
                            </m:r>
                          </m:lim>
                        </m:limUpp>
                      </m:e>
                      <m:sup>
                        <m:r>
                          <a:rPr sz="3600" i="1">
                            <a:solidFill>
                              <a:srgbClr val="5B5853"/>
                            </a:solidFill>
                            <a:latin typeface="Cambria Math" panose="02040503050406030204" pitchFamily="18" charset="0"/>
                          </a:rPr>
                          <m:t>𝑒</m:t>
                        </m:r>
                      </m:sup>
                    </m:sSup>
                  </m:oMath>
                </a14:m>
                <a:r>
                  <a:t> e </a:t>
                </a:r>
                <a14:m>
                  <m:oMath xmlns:m="http://schemas.openxmlformats.org/officeDocument/2006/math">
                    <m:sSup>
                      <m:sSupPr>
                        <m:ctrlPr>
                          <a:rPr sz="3600">
                            <a:solidFill>
                              <a:srgbClr val="5B5853"/>
                            </a:solidFill>
                            <a:latin typeface="Cambria Math" panose="02040503050406030204" pitchFamily="18" charset="0"/>
                          </a:rPr>
                        </m:ctrlPr>
                      </m:sSupPr>
                      <m:e>
                        <m:limUpp>
                          <m:limUppPr>
                            <m:ctrlPr>
                              <a:rPr sz="3600">
                                <a:solidFill>
                                  <a:srgbClr val="5B5853"/>
                                </a:solidFill>
                                <a:latin typeface="Cambria Math" panose="02040503050406030204" pitchFamily="18" charset="0"/>
                              </a:rPr>
                            </m:ctrlPr>
                          </m:limUppPr>
                          <m:e>
                            <m:r>
                              <a:rPr sz="3600" i="1">
                                <a:solidFill>
                                  <a:srgbClr val="5B5853"/>
                                </a:solidFill>
                                <a:latin typeface="Cambria Math" panose="02040503050406030204" pitchFamily="18" charset="0"/>
                              </a:rPr>
                              <m:t>𝑝</m:t>
                            </m:r>
                          </m:e>
                          <m:lim>
                            <m:r>
                              <a:rPr sz="3600" i="1">
                                <a:solidFill>
                                  <a:srgbClr val="5B5853"/>
                                </a:solidFill>
                                <a:latin typeface="Cambria Math" panose="02040503050406030204" pitchFamily="18" charset="0"/>
                              </a:rPr>
                              <m:t>̂</m:t>
                            </m:r>
                          </m:lim>
                        </m:limUpp>
                      </m:e>
                      <m:sup>
                        <m:r>
                          <a:rPr sz="3600" i="1">
                            <a:solidFill>
                              <a:srgbClr val="5B5853"/>
                            </a:solidFill>
                            <a:latin typeface="Cambria Math" panose="02040503050406030204" pitchFamily="18" charset="0"/>
                          </a:rPr>
                          <m:t>𝑛</m:t>
                        </m:r>
                      </m:sup>
                    </m:sSup>
                  </m:oMath>
                </a14:m>
                <a:r>
                  <a:t>. </a:t>
                </a:r>
              </a:p>
              <a:p>
                <a:pPr marL="421640" indent="-421640" defTabSz="537590">
                  <a:spcBef>
                    <a:spcPts val="3900"/>
                  </a:spcBef>
                  <a:defRPr sz="3486" spc="69"/>
                </a:pPr>
                <a:r>
                  <a:t>Possiamo notare in Tabella 1 gli stimatori di Wald per l’effetto del servizio militare per coorti selezionate e per anni.</a:t>
                </a:r>
              </a:p>
              <a:p>
                <a:pPr marL="421640" indent="-421640" defTabSz="537590">
                  <a:spcBef>
                    <a:spcPts val="3900"/>
                  </a:spcBef>
                  <a:defRPr sz="3486" spc="69"/>
                </a:pPr>
                <a:r>
                  <a:t>Tabella 1 riporta 3 set di effetti stimati di sorteggio da utilizzare come numeratore dello stimatore di Wald</a:t>
                </a:r>
              </a:p>
              <a:p>
                <a:pPr marL="421640" indent="-421640" defTabSz="537590">
                  <a:spcBef>
                    <a:spcPts val="3900"/>
                  </a:spcBef>
                  <a:defRPr sz="3486" spc="69"/>
                </a:pPr>
                <a:r>
                  <a:t>L’ultima colonna della tabella  indica che i veterani bianchi accusarono una riduzione di salario annua di circa 2000$ ossia di circa il 15% della compensazione annua W-2 per uomini bianchi  tra  il 1981 e il 1984( long term effect).</a:t>
                </a:r>
              </a:p>
              <a:p>
                <a:pPr marL="421640" indent="-421640" defTabSz="537590">
                  <a:spcBef>
                    <a:spcPts val="3900"/>
                  </a:spcBef>
                  <a:defRPr sz="3486" spc="69"/>
                </a:pPr>
                <a:r>
                  <a:t>Gli stimatori di Wald forniscono una misura robusta dell’impatto del servizio militare.</a:t>
                </a:r>
              </a:p>
            </p:txBody>
          </p:sp>
        </mc:Choice>
        <mc:Fallback>
          <p:sp>
            <p:nvSpPr>
              <p:cNvPr id="203" name="L’equazione 2 normalizza la differenza tra gli introiti per lo status di eleggibilità per il fatto che non tutti gli eleggibili poi son stati selezioni per andare in Vietnam e viceversa.…"/>
              <p:cNvSpPr txBox="1">
                <a:spLocks noGrp="1" noRot="1" noChangeAspect="1" noMove="1" noResize="1" noEditPoints="1" noAdjustHandles="1" noChangeArrowheads="1" noChangeShapeType="1" noTextEdit="1"/>
              </p:cNvSpPr>
              <p:nvPr>
                <p:ph type="body" idx="1"/>
              </p:nvPr>
            </p:nvSpPr>
            <p:spPr>
              <a:xfrm>
                <a:off x="475305" y="408695"/>
                <a:ext cx="15668860" cy="12988169"/>
              </a:xfrm>
              <a:prstGeom prst="rect">
                <a:avLst/>
              </a:prstGeom>
              <a:blipFill>
                <a:blip r:embed="rId2"/>
                <a:stretch>
                  <a:fillRect l="-973" r="-467"/>
                </a:stretch>
              </a:blipFill>
            </p:spPr>
            <p:txBody>
              <a:bodyPr/>
              <a:lstStyle/>
              <a:p>
                <a:r>
                  <a:rPr lang="it-IT">
                    <a:noFill/>
                  </a:rPr>
                  <a:t> </a:t>
                </a:r>
              </a:p>
            </p:txBody>
          </p:sp>
        </mc:Fallback>
      </mc:AlternateContent>
      <p:pic>
        <p:nvPicPr>
          <p:cNvPr id="204" name="Schermata 2021-04-02 alle 13.54.43.png" descr="Schermata 2021-04-02 alle 13.54.43.png"/>
          <p:cNvPicPr>
            <a:picLocks noChangeAspect="1"/>
          </p:cNvPicPr>
          <p:nvPr/>
        </p:nvPicPr>
        <p:blipFill>
          <a:blip r:embed="rId3"/>
          <a:stretch>
            <a:fillRect/>
          </a:stretch>
        </p:blipFill>
        <p:spPr>
          <a:xfrm>
            <a:off x="16191538" y="1440155"/>
            <a:ext cx="7882447" cy="7211320"/>
          </a:xfrm>
          <a:prstGeom prst="rect">
            <a:avLst/>
          </a:prstGeom>
          <a:ln w="12700">
            <a:miter lim="400000"/>
          </a:ln>
          <a:effectLst>
            <a:outerShdw blurRad="127000" dist="76200" dir="2700000" rotWithShape="0">
              <a:srgbClr val="000000">
                <a:alpha val="75000"/>
              </a:srgbClr>
            </a:outerShdw>
          </a:effectLst>
        </p:spPr>
      </p:pic>
      <p:sp>
        <p:nvSpPr>
          <p:cNvPr id="205" name="Tabella 1: stimatori di Wald"/>
          <p:cNvSpPr txBox="1"/>
          <p:nvPr/>
        </p:nvSpPr>
        <p:spPr>
          <a:xfrm>
            <a:off x="17357716" y="8800988"/>
            <a:ext cx="555009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r>
              <a:t>Tabella 1: stimatori di Wald</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Doppio clic per modificare"/>
          <p:cNvSpPr txBox="1">
            <a:spLocks noGrp="1"/>
          </p:cNvSpPr>
          <p:nvPr>
            <p:ph type="body" idx="1"/>
          </p:nvPr>
        </p:nvSpPr>
        <p:spPr>
          <a:prstGeom prst="rect">
            <a:avLst/>
          </a:prstGeom>
        </p:spPr>
        <p:txBody>
          <a:bodyPr/>
          <a:lstStyle/>
          <a:p>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Doppio clic per modificare"/>
          <p:cNvSpPr txBox="1">
            <a:spLocks noGrp="1"/>
          </p:cNvSpPr>
          <p:nvPr>
            <p:ph type="body" idx="1"/>
          </p:nvPr>
        </p:nvSpPr>
        <p:spPr>
          <a:prstGeom prst="rect">
            <a:avLst/>
          </a:prstGeom>
        </p:spPr>
        <p:txBody>
          <a:bodyPr/>
          <a:lstStyle/>
          <a:p>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Doppio clic per modificare"/>
          <p:cNvSpPr txBox="1">
            <a:spLocks noGrp="1"/>
          </p:cNvSpPr>
          <p:nvPr>
            <p:ph type="body" idx="1"/>
          </p:nvPr>
        </p:nvSpPr>
        <p:spPr>
          <a:prstGeom prst="rect">
            <a:avLst/>
          </a:prstGeom>
        </p:spPr>
        <p:txBody>
          <a:bodyPr/>
          <a:lstStyle/>
          <a:p>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ezione I"/>
          <p:cNvSpPr txBox="1">
            <a:spLocks noGrp="1"/>
          </p:cNvSpPr>
          <p:nvPr>
            <p:ph type="title"/>
          </p:nvPr>
        </p:nvSpPr>
        <p:spPr>
          <a:xfrm>
            <a:off x="1257300" y="3730386"/>
            <a:ext cx="8483601" cy="2445228"/>
          </a:xfrm>
          <a:prstGeom prst="rect">
            <a:avLst/>
          </a:prstGeom>
        </p:spPr>
        <p:txBody>
          <a:bodyPr/>
          <a:lstStyle/>
          <a:p>
            <a:r>
              <a:t>Sezione I</a:t>
            </a:r>
          </a:p>
        </p:txBody>
      </p:sp>
      <p:sp>
        <p:nvSpPr>
          <p:cNvPr id="164" name="Background dei dati"/>
          <p:cNvSpPr txBox="1">
            <a:spLocks noGrp="1"/>
          </p:cNvSpPr>
          <p:nvPr>
            <p:ph type="body" sz="quarter" idx="1"/>
          </p:nvPr>
        </p:nvSpPr>
        <p:spPr>
          <a:xfrm>
            <a:off x="1257300" y="6421751"/>
            <a:ext cx="8483601" cy="1101098"/>
          </a:xfrm>
          <a:prstGeom prst="rect">
            <a:avLst/>
          </a:prstGeom>
        </p:spPr>
        <p:txBody>
          <a:bodyPr/>
          <a:lstStyle>
            <a:lvl1pPr defTabSz="608837">
              <a:defRPr sz="5452" spc="109"/>
            </a:lvl1pPr>
          </a:lstStyle>
          <a:p>
            <a:r>
              <a:t>Background dei dati</a:t>
            </a:r>
          </a:p>
        </p:txBody>
      </p:sp>
      <p:pic>
        <p:nvPicPr>
          <p:cNvPr id="165" name="Schermata 2021-04-01 alle 16.06.58.png" descr="Schermata 2021-04-01 alle 16.06.58.png"/>
          <p:cNvPicPr>
            <a:picLocks noChangeAspect="1"/>
          </p:cNvPicPr>
          <p:nvPr/>
        </p:nvPicPr>
        <p:blipFill>
          <a:blip r:embed="rId2"/>
          <a:stretch>
            <a:fillRect/>
          </a:stretch>
        </p:blipFill>
        <p:spPr>
          <a:xfrm>
            <a:off x="10269473" y="2618223"/>
            <a:ext cx="13039854" cy="8069216"/>
          </a:xfrm>
          <a:prstGeom prst="rect">
            <a:avLst/>
          </a:prstGeom>
          <a:ln w="12700">
            <a:miter lim="400000"/>
          </a:ln>
          <a:effectLst>
            <a:outerShdw blurRad="127000" dist="76200" dir="2700000" rotWithShape="0">
              <a:srgbClr val="000000">
                <a:alpha val="75000"/>
              </a:srgbClr>
            </a:outerShdw>
          </a:effectLst>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er la guerra del Vietnam ci son state negli USA 5 lotterie di estrazione dal 1970 al 1972.…"/>
          <p:cNvSpPr txBox="1">
            <a:spLocks noGrp="1"/>
          </p:cNvSpPr>
          <p:nvPr>
            <p:ph type="body" idx="1"/>
          </p:nvPr>
        </p:nvSpPr>
        <p:spPr>
          <a:prstGeom prst="rect">
            <a:avLst/>
          </a:prstGeom>
        </p:spPr>
        <p:txBody>
          <a:bodyPr/>
          <a:lstStyle/>
          <a:p>
            <a:r>
              <a:t>Per la guerra del Vietnam ci son state negli USA 5 lotterie di estrazione dal 1970 al 1972.</a:t>
            </a:r>
          </a:p>
          <a:p>
            <a:r>
              <a:t>Solamente il processo di selezione iniziale fu basato sull’ordine RSN( National Random Selection).</a:t>
            </a:r>
          </a:p>
          <a:p>
            <a:r>
              <a:t>Dopo un certo periodo la selezione non è stata più casuale ma fu seguito un certo numero di criteri tra cui pre-test fisici e mentali.</a:t>
            </a:r>
          </a:p>
          <a:p>
            <a:r>
              <a:t>Anche se ultimamente i criteri di selezione non son stati casuali questo non significa che la priorità iniziale per la selezione non sia stata assegnata casualmente dal RSN.</a:t>
            </a:r>
          </a:p>
          <a:p>
            <a:r>
              <a:t>L’analisi presente nell’articolo si restringe agli uomini bianchi di 19 anni di età al momento in cui erano a rischio di selezione quindi parliamo degli uomini tanti tra il 1950 e il 1953.</a:t>
            </a:r>
          </a:p>
        </p:txBody>
      </p:sp>
      <p:sp>
        <p:nvSpPr>
          <p:cNvPr id="168" name="Numero diapositiva"/>
          <p:cNvSpPr txBox="1">
            <a:spLocks noGrp="1"/>
          </p:cNvSpPr>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I dati delle retribuzioni utilizzati nello studio sono ottenuti  dal Countinuous Work History Sample (CWHS) del SSA( Social Security Adminnistration).…"/>
          <p:cNvSpPr txBox="1">
            <a:spLocks noGrp="1"/>
          </p:cNvSpPr>
          <p:nvPr>
            <p:ph type="body" idx="1"/>
          </p:nvPr>
        </p:nvSpPr>
        <p:spPr>
          <a:prstGeom prst="rect">
            <a:avLst/>
          </a:prstGeom>
        </p:spPr>
        <p:txBody>
          <a:bodyPr/>
          <a:lstStyle/>
          <a:p>
            <a:r>
              <a:t>I dati delle retribuzioni utilizzati nello studio sono ottenuti  dal Countinuous Work History Sample (CWHS) del SSA( Social Security Adminnistration).</a:t>
            </a:r>
          </a:p>
          <a:p>
            <a:r>
              <a:t>Il dataset è l’1% dei dati estratti  dai possibili Social Security Number(SSN)</a:t>
            </a:r>
          </a:p>
          <a:p>
            <a:r>
              <a:t>Il CWHS include due serie di introiti:</a:t>
            </a:r>
          </a:p>
          <a:p>
            <a:pPr lvl="1"/>
            <a:r>
              <a:t>Guadagni tra il 1964 e il 1984 degli uomini impiegati  dal FICA( Social Security) compresi gli autonomi</a:t>
            </a:r>
          </a:p>
          <a:p>
            <a:pPr lvl="1"/>
            <a:r>
              <a:t>Una serie che inizia dal 1978 che contiene i compensi totali  come riportato  dal Internal Revenue Service Form W-2</a:t>
            </a:r>
          </a:p>
        </p:txBody>
      </p:sp>
      <p:sp>
        <p:nvSpPr>
          <p:cNvPr id="171" name="Numero diapositiva"/>
          <p:cNvSpPr txBox="1">
            <a:spLocks noGrp="1"/>
          </p:cNvSpPr>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I dati originali del CWHS non contenevano le date di nascita. I programmatori del SSA hanno corrisposto le date di nascita con il CWHS. I numeri della lotteria son poi stati matchati alle date di nascita.…"/>
          <p:cNvSpPr txBox="1">
            <a:spLocks noGrp="1"/>
          </p:cNvSpPr>
          <p:nvPr>
            <p:ph type="body" idx="1"/>
          </p:nvPr>
        </p:nvSpPr>
        <p:spPr>
          <a:xfrm>
            <a:off x="883997" y="261676"/>
            <a:ext cx="22616006" cy="13192648"/>
          </a:xfrm>
          <a:prstGeom prst="rect">
            <a:avLst/>
          </a:prstGeom>
        </p:spPr>
        <p:txBody>
          <a:bodyPr/>
          <a:lstStyle/>
          <a:p>
            <a:pPr marL="411480" indent="-411480" defTabSz="524637">
              <a:spcBef>
                <a:spcPts val="3800"/>
              </a:spcBef>
              <a:defRPr sz="3402" spc="68"/>
            </a:pPr>
            <a:r>
              <a:rPr dirty="0"/>
              <a:t>I </a:t>
            </a:r>
            <a:r>
              <a:rPr dirty="0" err="1"/>
              <a:t>dati</a:t>
            </a:r>
            <a:r>
              <a:rPr dirty="0"/>
              <a:t> </a:t>
            </a:r>
            <a:r>
              <a:rPr dirty="0" err="1"/>
              <a:t>originali</a:t>
            </a:r>
            <a:r>
              <a:rPr dirty="0"/>
              <a:t> del CWHS non </a:t>
            </a:r>
            <a:r>
              <a:rPr dirty="0" err="1"/>
              <a:t>contenevano</a:t>
            </a:r>
            <a:r>
              <a:rPr dirty="0"/>
              <a:t> le date di </a:t>
            </a:r>
            <a:r>
              <a:rPr dirty="0" err="1"/>
              <a:t>nascita</a:t>
            </a:r>
            <a:r>
              <a:rPr dirty="0"/>
              <a:t>. I </a:t>
            </a:r>
            <a:r>
              <a:rPr dirty="0" err="1"/>
              <a:t>programmatori</a:t>
            </a:r>
            <a:r>
              <a:rPr dirty="0"/>
              <a:t> del SSA </a:t>
            </a:r>
            <a:r>
              <a:rPr dirty="0" err="1"/>
              <a:t>hanno</a:t>
            </a:r>
            <a:r>
              <a:rPr dirty="0"/>
              <a:t> </a:t>
            </a:r>
            <a:r>
              <a:rPr dirty="0" err="1"/>
              <a:t>corrisposto</a:t>
            </a:r>
            <a:r>
              <a:rPr dirty="0"/>
              <a:t> le date di </a:t>
            </a:r>
            <a:r>
              <a:rPr dirty="0" err="1"/>
              <a:t>nascita</a:t>
            </a:r>
            <a:r>
              <a:rPr dirty="0"/>
              <a:t> con il CWHS. I numeri </a:t>
            </a:r>
            <a:r>
              <a:rPr dirty="0" err="1"/>
              <a:t>della</a:t>
            </a:r>
            <a:r>
              <a:rPr dirty="0"/>
              <a:t> </a:t>
            </a:r>
            <a:r>
              <a:rPr dirty="0" err="1"/>
              <a:t>lotteria</a:t>
            </a:r>
            <a:r>
              <a:rPr dirty="0"/>
              <a:t> son poi </a:t>
            </a:r>
            <a:r>
              <a:rPr dirty="0" err="1"/>
              <a:t>stati</a:t>
            </a:r>
            <a:r>
              <a:rPr dirty="0"/>
              <a:t> </a:t>
            </a:r>
            <a:r>
              <a:rPr dirty="0" err="1"/>
              <a:t>matchati</a:t>
            </a:r>
            <a:r>
              <a:rPr dirty="0"/>
              <a:t> alle date di </a:t>
            </a:r>
            <a:r>
              <a:rPr dirty="0" err="1"/>
              <a:t>nascita</a:t>
            </a:r>
            <a:r>
              <a:rPr dirty="0"/>
              <a:t>.</a:t>
            </a:r>
          </a:p>
          <a:p>
            <a:pPr marL="411480" indent="-411480" defTabSz="524637">
              <a:spcBef>
                <a:spcPts val="3800"/>
              </a:spcBef>
              <a:defRPr sz="3402" spc="68"/>
            </a:pPr>
            <a:r>
              <a:rPr dirty="0"/>
              <a:t>Il dataset </a:t>
            </a:r>
            <a:r>
              <a:rPr dirty="0" err="1"/>
              <a:t>aggregato</a:t>
            </a:r>
            <a:r>
              <a:rPr dirty="0"/>
              <a:t> </a:t>
            </a:r>
            <a:r>
              <a:rPr dirty="0" err="1"/>
              <a:t>contiene</a:t>
            </a:r>
            <a:r>
              <a:rPr dirty="0"/>
              <a:t> </a:t>
            </a:r>
            <a:r>
              <a:rPr dirty="0" err="1"/>
              <a:t>statistiche</a:t>
            </a:r>
            <a:r>
              <a:rPr dirty="0"/>
              <a:t> </a:t>
            </a:r>
            <a:r>
              <a:rPr dirty="0" err="1"/>
              <a:t>campionarie</a:t>
            </a:r>
            <a:r>
              <a:rPr dirty="0"/>
              <a:t> per </a:t>
            </a:r>
            <a:r>
              <a:rPr dirty="0" err="1"/>
              <a:t>cella</a:t>
            </a:r>
            <a:r>
              <a:rPr dirty="0"/>
              <a:t> definite per:</a:t>
            </a:r>
          </a:p>
          <a:p>
            <a:pPr marL="822960" lvl="1" indent="-411480" defTabSz="524637">
              <a:spcBef>
                <a:spcPts val="3800"/>
              </a:spcBef>
              <a:defRPr sz="3402" spc="68"/>
            </a:pPr>
            <a:r>
              <a:rPr dirty="0"/>
              <a:t> anni di </a:t>
            </a:r>
            <a:r>
              <a:rPr dirty="0" err="1"/>
              <a:t>guadagno</a:t>
            </a:r>
            <a:r>
              <a:rPr dirty="0"/>
              <a:t>;</a:t>
            </a:r>
          </a:p>
          <a:p>
            <a:pPr marL="822960" lvl="1" indent="-411480" defTabSz="524637">
              <a:spcBef>
                <a:spcPts val="3800"/>
              </a:spcBef>
              <a:defRPr sz="3402" spc="68"/>
            </a:pPr>
            <a:r>
              <a:rPr dirty="0"/>
              <a:t> anno di </a:t>
            </a:r>
            <a:r>
              <a:rPr dirty="0" err="1"/>
              <a:t>nascita</a:t>
            </a:r>
            <a:r>
              <a:rPr dirty="0"/>
              <a:t>;</a:t>
            </a:r>
          </a:p>
          <a:p>
            <a:pPr marL="822960" lvl="1" indent="-411480" defTabSz="524637">
              <a:spcBef>
                <a:spcPts val="3800"/>
              </a:spcBef>
              <a:defRPr sz="3402" spc="68"/>
            </a:pPr>
            <a:r>
              <a:rPr dirty="0"/>
              <a:t> </a:t>
            </a:r>
            <a:r>
              <a:rPr dirty="0" err="1"/>
              <a:t>Razza</a:t>
            </a:r>
            <a:r>
              <a:rPr dirty="0"/>
              <a:t>;</a:t>
            </a:r>
          </a:p>
          <a:p>
            <a:pPr marL="822960" lvl="1" indent="-411480" defTabSz="524637">
              <a:spcBef>
                <a:spcPts val="3800"/>
              </a:spcBef>
              <a:defRPr sz="3402" spc="68"/>
            </a:pPr>
            <a:r>
              <a:rPr dirty="0"/>
              <a:t>5 anni </a:t>
            </a:r>
            <a:r>
              <a:rPr dirty="0" err="1"/>
              <a:t>consecutivi</a:t>
            </a:r>
            <a:r>
              <a:rPr dirty="0"/>
              <a:t> di </a:t>
            </a:r>
            <a:r>
              <a:rPr dirty="0" err="1"/>
              <a:t>lotteria</a:t>
            </a:r>
            <a:r>
              <a:rPr dirty="0"/>
              <a:t>.</a:t>
            </a:r>
          </a:p>
          <a:p>
            <a:pPr marL="411480" indent="-411480" defTabSz="524637">
              <a:spcBef>
                <a:spcPts val="3800"/>
              </a:spcBef>
              <a:defRPr sz="3402" spc="68"/>
            </a:pPr>
            <a:r>
              <a:rPr dirty="0"/>
              <a:t>Le </a:t>
            </a:r>
            <a:r>
              <a:rPr dirty="0" err="1"/>
              <a:t>statistiche</a:t>
            </a:r>
            <a:r>
              <a:rPr dirty="0"/>
              <a:t> per </a:t>
            </a:r>
            <a:r>
              <a:rPr dirty="0" err="1"/>
              <a:t>cella</a:t>
            </a:r>
            <a:r>
              <a:rPr dirty="0"/>
              <a:t> </a:t>
            </a:r>
            <a:r>
              <a:rPr dirty="0" err="1"/>
              <a:t>includono</a:t>
            </a:r>
            <a:r>
              <a:rPr dirty="0"/>
              <a:t>:</a:t>
            </a:r>
          </a:p>
          <a:p>
            <a:pPr marL="822960" lvl="1" indent="-411480" defTabSz="524637">
              <a:spcBef>
                <a:spcPts val="3800"/>
              </a:spcBef>
              <a:defRPr sz="3402" spc="68"/>
            </a:pPr>
            <a:r>
              <a:rPr dirty="0"/>
              <a:t> </a:t>
            </a:r>
            <a:r>
              <a:rPr i="1" dirty="0"/>
              <a:t>Media;</a:t>
            </a:r>
          </a:p>
          <a:p>
            <a:pPr marL="822960" lvl="1" indent="-411480" defTabSz="524637">
              <a:spcBef>
                <a:spcPts val="3800"/>
              </a:spcBef>
              <a:defRPr sz="3402" spc="68"/>
            </a:pPr>
            <a:r>
              <a:rPr i="1" dirty="0" err="1"/>
              <a:t>Varianza</a:t>
            </a:r>
            <a:r>
              <a:rPr i="1" dirty="0"/>
              <a:t>;</a:t>
            </a:r>
          </a:p>
          <a:p>
            <a:pPr marL="822960" lvl="1" indent="-411480" defTabSz="524637">
              <a:spcBef>
                <a:spcPts val="3800"/>
              </a:spcBef>
              <a:defRPr sz="3402" spc="68"/>
            </a:pPr>
            <a:r>
              <a:rPr i="1" dirty="0" err="1"/>
              <a:t>Frazione</a:t>
            </a:r>
            <a:r>
              <a:rPr i="1" dirty="0"/>
              <a:t> di </a:t>
            </a:r>
            <a:r>
              <a:rPr i="1" dirty="0" err="1"/>
              <a:t>guadagno</a:t>
            </a:r>
            <a:r>
              <a:rPr i="1" dirty="0"/>
              <a:t> sopra la </a:t>
            </a:r>
            <a:r>
              <a:rPr i="1" dirty="0" err="1"/>
              <a:t>tassazione</a:t>
            </a:r>
            <a:r>
              <a:rPr i="1" dirty="0"/>
              <a:t> </a:t>
            </a:r>
            <a:r>
              <a:rPr i="1" dirty="0" err="1"/>
              <a:t>massima</a:t>
            </a:r>
            <a:r>
              <a:rPr i="1" dirty="0"/>
              <a:t>;</a:t>
            </a:r>
          </a:p>
          <a:p>
            <a:pPr marL="822960" lvl="1" indent="-411480" defTabSz="524637">
              <a:spcBef>
                <a:spcPts val="3800"/>
              </a:spcBef>
              <a:defRPr sz="3402" spc="68"/>
            </a:pPr>
            <a:r>
              <a:rPr i="1" dirty="0" err="1"/>
              <a:t>Frazione</a:t>
            </a:r>
            <a:r>
              <a:rPr i="1" dirty="0"/>
              <a:t> con </a:t>
            </a:r>
            <a:r>
              <a:rPr i="1" dirty="0" err="1"/>
              <a:t>nessun</a:t>
            </a:r>
            <a:r>
              <a:rPr i="1" dirty="0"/>
              <a:t> </a:t>
            </a:r>
            <a:r>
              <a:rPr i="1" dirty="0" err="1"/>
              <a:t>guadagno</a:t>
            </a:r>
            <a:r>
              <a:rPr i="1" dirty="0"/>
              <a:t>;</a:t>
            </a:r>
          </a:p>
          <a:p>
            <a:pPr marL="822960" lvl="1" indent="-411480" defTabSz="524637">
              <a:spcBef>
                <a:spcPts val="3800"/>
              </a:spcBef>
              <a:defRPr sz="3402" spc="68"/>
            </a:pPr>
            <a:r>
              <a:rPr dirty="0" err="1"/>
              <a:t>Numero</a:t>
            </a:r>
            <a:r>
              <a:rPr dirty="0"/>
              <a:t> di </a:t>
            </a:r>
            <a:r>
              <a:rPr dirty="0" err="1"/>
              <a:t>osservazioni</a:t>
            </a:r>
            <a:r>
              <a:rPr dirty="0"/>
              <a:t> per </a:t>
            </a:r>
            <a:r>
              <a:rPr dirty="0" err="1"/>
              <a:t>ogni</a:t>
            </a:r>
            <a:r>
              <a:rPr dirty="0"/>
              <a:t> </a:t>
            </a:r>
            <a:r>
              <a:rPr dirty="0" err="1"/>
              <a:t>cella</a:t>
            </a:r>
            <a:endParaRPr dirty="0"/>
          </a:p>
        </p:txBody>
      </p:sp>
      <p:sp>
        <p:nvSpPr>
          <p:cNvPr id="174" name="Numero diapositiva"/>
          <p:cNvSpPr txBox="1">
            <a:spLocks noGrp="1"/>
          </p:cNvSpPr>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ezione II"/>
          <p:cNvSpPr txBox="1">
            <a:spLocks noGrp="1"/>
          </p:cNvSpPr>
          <p:nvPr>
            <p:ph type="title"/>
          </p:nvPr>
        </p:nvSpPr>
        <p:spPr>
          <a:xfrm>
            <a:off x="1257299" y="3899586"/>
            <a:ext cx="8483601" cy="2106828"/>
          </a:xfrm>
          <a:prstGeom prst="rect">
            <a:avLst/>
          </a:prstGeom>
        </p:spPr>
        <p:txBody>
          <a:bodyPr/>
          <a:lstStyle/>
          <a:p>
            <a:r>
              <a:t>Sezione II</a:t>
            </a:r>
          </a:p>
        </p:txBody>
      </p:sp>
      <p:sp>
        <p:nvSpPr>
          <p:cNvPr id="177" name="L’effetto dell’eleggibilità con estrazioni della lotteria sui guadagni"/>
          <p:cNvSpPr txBox="1">
            <a:spLocks noGrp="1"/>
          </p:cNvSpPr>
          <p:nvPr>
            <p:ph type="body" sz="quarter" idx="1"/>
          </p:nvPr>
        </p:nvSpPr>
        <p:spPr>
          <a:xfrm>
            <a:off x="1340651" y="5861008"/>
            <a:ext cx="8684611" cy="2222584"/>
          </a:xfrm>
          <a:prstGeom prst="rect">
            <a:avLst/>
          </a:prstGeom>
        </p:spPr>
        <p:txBody>
          <a:bodyPr/>
          <a:lstStyle>
            <a:lvl1pPr defTabSz="472820">
              <a:defRPr sz="4234" spc="84"/>
            </a:lvl1pPr>
          </a:lstStyle>
          <a:p>
            <a:r>
              <a:t>L’effetto dell’eleggibilità con estrazioni della lotteria sui guadagni</a:t>
            </a:r>
          </a:p>
        </p:txBody>
      </p:sp>
      <p:pic>
        <p:nvPicPr>
          <p:cNvPr id="178" name="Schermata 2021-04-01 alle 16.44.11.png" descr="Schermata 2021-04-01 alle 16.44.11.png"/>
          <p:cNvPicPr>
            <a:picLocks noChangeAspect="1"/>
          </p:cNvPicPr>
          <p:nvPr/>
        </p:nvPicPr>
        <p:blipFill>
          <a:blip r:embed="rId2"/>
          <a:stretch>
            <a:fillRect/>
          </a:stretch>
        </p:blipFill>
        <p:spPr>
          <a:xfrm>
            <a:off x="10437483" y="2127304"/>
            <a:ext cx="12703834" cy="8417895"/>
          </a:xfrm>
          <a:prstGeom prst="rect">
            <a:avLst/>
          </a:prstGeom>
          <a:ln w="12700">
            <a:miter lim="400000"/>
          </a:ln>
          <a:effectLst>
            <a:outerShdw blurRad="127000" dist="76200" dir="2700000" rotWithShape="0">
              <a:srgbClr val="000000">
                <a:alpha val="75000"/>
              </a:srgbClr>
            </a:outerShdw>
          </a:effectLst>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Fig.1 mostra i guadagni tassabili per i partecipanti alla lotteria tra il 1950 e il 1953. L’impatto dell’eleggibilità sui guadagni è abbastanza visibile. I guadagni per gli uomini nati in quel lasso di tempo scendono di molto rispetto agli uomini non est"/>
          <p:cNvSpPr txBox="1">
            <a:spLocks noGrp="1"/>
          </p:cNvSpPr>
          <p:nvPr>
            <p:ph type="body" sz="half" idx="1"/>
          </p:nvPr>
        </p:nvSpPr>
        <p:spPr>
          <a:xfrm>
            <a:off x="1257300" y="1358900"/>
            <a:ext cx="12021605" cy="10998200"/>
          </a:xfrm>
          <a:prstGeom prst="rect">
            <a:avLst/>
          </a:prstGeom>
        </p:spPr>
        <p:txBody>
          <a:bodyPr/>
          <a:lstStyle/>
          <a:p>
            <a:r>
              <a:t>Fig.1 mostra i guadagni tassabili per i partecipanti alla lotteria tra il 1950 e il 1953. L’impatto dell’eleggibilità sui guadagni è abbastanza visibile. I guadagni per gli uomini nati in quel lasso di tempo scendono di molto rispetto agli uomini non estraibili tanti nello stesso periodo. </a:t>
            </a:r>
          </a:p>
          <a:p>
            <a:r>
              <a:t>Il fatto che i guadagni non differiscano  per status di estraibilità prima della lotteria è una conseguenza dell’assegnazione randomica dell’estrazione.</a:t>
            </a:r>
          </a:p>
        </p:txBody>
      </p:sp>
      <p:sp>
        <p:nvSpPr>
          <p:cNvPr id="181" name="Numero diapositiva"/>
          <p:cNvSpPr txBox="1">
            <a:spLocks noGrp="1"/>
          </p:cNvSpPr>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sp>
        <p:nvSpPr>
          <p:cNvPr id="182" name="Controllare i grafici e completare"/>
          <p:cNvSpPr txBox="1"/>
          <p:nvPr/>
        </p:nvSpPr>
        <p:spPr>
          <a:xfrm>
            <a:off x="218722" y="199053"/>
            <a:ext cx="6742685"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r>
              <a:t>Controllare i grafici e completare</a:t>
            </a:r>
          </a:p>
        </p:txBody>
      </p:sp>
      <p:pic>
        <p:nvPicPr>
          <p:cNvPr id="183" name="Schermata 2021-04-02 alle 08.43.46.png" descr="Schermata 2021-04-02 alle 08.43.46.png"/>
          <p:cNvPicPr>
            <a:picLocks noChangeAspect="1"/>
          </p:cNvPicPr>
          <p:nvPr/>
        </p:nvPicPr>
        <p:blipFill>
          <a:blip r:embed="rId2"/>
          <a:stretch>
            <a:fillRect/>
          </a:stretch>
        </p:blipFill>
        <p:spPr>
          <a:xfrm>
            <a:off x="13993641" y="3619748"/>
            <a:ext cx="8242301" cy="6096001"/>
          </a:xfrm>
          <a:prstGeom prst="rect">
            <a:avLst/>
          </a:prstGeom>
          <a:ln w="12700">
            <a:miter lim="400000"/>
          </a:ln>
          <a:effectLst>
            <a:outerShdw blurRad="127000" dist="76200" dir="2700000" rotWithShape="0">
              <a:srgbClr val="000000">
                <a:alpha val="75000"/>
              </a:srgbClr>
            </a:outerShdw>
          </a:effectLst>
        </p:spPr>
      </p:pic>
      <p:sp>
        <p:nvSpPr>
          <p:cNvPr id="184" name="Fig.1:Social. security earnings profiles by deaf-eligibility status"/>
          <p:cNvSpPr txBox="1"/>
          <p:nvPr/>
        </p:nvSpPr>
        <p:spPr>
          <a:xfrm>
            <a:off x="13858860" y="10122122"/>
            <a:ext cx="9033193"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defRPr sz="2500"/>
            </a:lvl1pPr>
          </a:lstStyle>
          <a:p>
            <a:r>
              <a:t>Fig.1:Social. security earnings profiles by deaf-eligibility status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Fig.2 presenta una vista ingrandita dell’effetto dell’eleggibilità sui guadagni. Rappresenta la serie temporale delle differenze sui guadagni sullo stato di eleggibilità per ogni coorte.…"/>
          <p:cNvSpPr txBox="1">
            <a:spLocks noGrp="1"/>
          </p:cNvSpPr>
          <p:nvPr>
            <p:ph type="body" idx="1"/>
          </p:nvPr>
        </p:nvSpPr>
        <p:spPr>
          <a:xfrm>
            <a:off x="1257300" y="865582"/>
            <a:ext cx="12623319" cy="11885767"/>
          </a:xfrm>
          <a:prstGeom prst="rect">
            <a:avLst/>
          </a:prstGeom>
        </p:spPr>
        <p:txBody>
          <a:bodyPr/>
          <a:lstStyle/>
          <a:p>
            <a:r>
              <a:t>Fig.2 presenta una vista ingrandita dell’effetto dell’eleggibilità sui guadagni. Rappresenta la serie temporale delle differenze sui guadagni sullo stato di eleggibilità per ogni coorte.</a:t>
            </a:r>
          </a:p>
          <a:p>
            <a:r>
              <a:t>Non si vede alcuna differenza prima degli anni di rischio di coscrizione mentre negli anni successivi lo storico diverge.</a:t>
            </a:r>
          </a:p>
          <a:p>
            <a:r>
              <a:t>Maggio differenze emergono quando maggiore è la probabilità di prestare servizio.</a:t>
            </a:r>
          </a:p>
          <a:p>
            <a:r>
              <a:t>I grafici per le persone di colore è meno chiaro</a:t>
            </a:r>
          </a:p>
          <a:p>
            <a:r>
              <a:t>La variazione delle serie temporali tra bianchi e di colore  nei guadagni sono simili tra loro.</a:t>
            </a:r>
          </a:p>
        </p:txBody>
      </p:sp>
      <p:sp>
        <p:nvSpPr>
          <p:cNvPr id="187" name="Numero diapositiva"/>
          <p:cNvSpPr txBox="1">
            <a:spLocks noGrp="1"/>
          </p:cNvSpPr>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pic>
        <p:nvPicPr>
          <p:cNvPr id="188" name="Schermata 2021-04-02 alle 08.44.04.png" descr="Schermata 2021-04-02 alle 08.44.04.png"/>
          <p:cNvPicPr>
            <a:picLocks noChangeAspect="1"/>
          </p:cNvPicPr>
          <p:nvPr/>
        </p:nvPicPr>
        <p:blipFill>
          <a:blip r:embed="rId2"/>
          <a:stretch>
            <a:fillRect/>
          </a:stretch>
        </p:blipFill>
        <p:spPr>
          <a:xfrm>
            <a:off x="14152241" y="3709379"/>
            <a:ext cx="8019889" cy="5774839"/>
          </a:xfrm>
          <a:prstGeom prst="rect">
            <a:avLst/>
          </a:prstGeom>
          <a:ln w="12700">
            <a:miter lim="400000"/>
          </a:ln>
          <a:effectLst>
            <a:outerShdw blurRad="127000" dist="76200" dir="2700000" rotWithShape="0">
              <a:srgbClr val="000000">
                <a:alpha val="75000"/>
              </a:srgbClr>
            </a:outerShdw>
          </a:effectLst>
        </p:spPr>
      </p:pic>
      <p:sp>
        <p:nvSpPr>
          <p:cNvPr id="189" name="Fig.2: difference in earnings bay draft-eligibility status"/>
          <p:cNvSpPr txBox="1"/>
          <p:nvPr/>
        </p:nvSpPr>
        <p:spPr>
          <a:xfrm>
            <a:off x="14239473" y="9473220"/>
            <a:ext cx="7845426"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defRPr sz="2500"/>
            </a:lvl1pPr>
          </a:lstStyle>
          <a:p>
            <a:r>
              <a:t>Fig.2: difference in earnings bay draft-eligibility status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 volontari soffrono meno rispetto agli estratti lo svantaggio di carriera dovuto al loro servizio militare.…"/>
          <p:cNvSpPr txBox="1">
            <a:spLocks noGrp="1"/>
          </p:cNvSpPr>
          <p:nvPr>
            <p:ph type="body" idx="1"/>
          </p:nvPr>
        </p:nvSpPr>
        <p:spPr>
          <a:prstGeom prst="rect">
            <a:avLst/>
          </a:prstGeom>
        </p:spPr>
        <p:txBody>
          <a:bodyPr/>
          <a:lstStyle/>
          <a:p>
            <a:r>
              <a:t>I volontari soffrono meno rispetto agli estratti lo svantaggio di carriera dovuto al loro servizio militare.</a:t>
            </a:r>
          </a:p>
          <a:p>
            <a:r>
              <a:t>La perdita di introiti FICA per gli uomini estratti è talvolta statisticamente rilevante e corrisponde a circa il 2/3% mentre per i guadagni W-2 la cosa è più variabile e ampia.</a:t>
            </a: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New_Template8">
  <a:themeElements>
    <a:clrScheme name="New_Template8">
      <a:dk1>
        <a:srgbClr val="5B5854"/>
      </a:dk1>
      <a:lt1>
        <a:srgbClr val="072B5B"/>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647700" rtl="0" fontAlgn="auto" latinLnBrk="0" hangingPunct="0">
          <a:lnSpc>
            <a:spcPct val="100000"/>
          </a:lnSpc>
          <a:spcBef>
            <a:spcPts val="0"/>
          </a:spcBef>
          <a:spcAft>
            <a:spcPts val="0"/>
          </a:spcAft>
          <a:buClrTx/>
          <a:buSzTx/>
          <a:buFontTx/>
          <a:buNone/>
          <a:tabLst/>
          <a:defRPr kumimoji="0" sz="2400" b="0" i="0" u="none" strike="noStrike" cap="all" spc="48" normalizeH="0" baseline="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a:spAutoFit/>
      </a:bodyPr>
      <a:lstStyle>
        <a:def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8">
  <a:themeElements>
    <a:clrScheme name="New_Template8">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647700" rtl="0" fontAlgn="auto" latinLnBrk="0" hangingPunct="0">
          <a:lnSpc>
            <a:spcPct val="100000"/>
          </a:lnSpc>
          <a:spcBef>
            <a:spcPts val="0"/>
          </a:spcBef>
          <a:spcAft>
            <a:spcPts val="0"/>
          </a:spcAft>
          <a:buClrTx/>
          <a:buSzTx/>
          <a:buFontTx/>
          <a:buNone/>
          <a:tabLst/>
          <a:defRPr kumimoji="0" sz="2400" b="0" i="0" u="none" strike="noStrike" cap="all" spc="48" normalizeH="0" baseline="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a:spAutoFit/>
      </a:bodyPr>
      <a:lstStyle>
        <a:def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TotalTime>
  <Words>1043</Words>
  <Application>Microsoft Office PowerPoint</Application>
  <PresentationFormat>Personalizzato</PresentationFormat>
  <Paragraphs>70</Paragraphs>
  <Slides>16</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16</vt:i4>
      </vt:variant>
    </vt:vector>
  </HeadingPairs>
  <TitlesOfParts>
    <vt:vector size="22" baseType="lpstr">
      <vt:lpstr>Avenir Medium</vt:lpstr>
      <vt:lpstr>Baskerville SemiBold</vt:lpstr>
      <vt:lpstr>Cambria Math</vt:lpstr>
      <vt:lpstr>Futura</vt:lpstr>
      <vt:lpstr>Helvetica Neue</vt:lpstr>
      <vt:lpstr>New_Template8</vt:lpstr>
      <vt:lpstr>Lifetime earnings and the Vietnam Era Draft Lottery</vt:lpstr>
      <vt:lpstr>Sezione I</vt:lpstr>
      <vt:lpstr>Presentazione standard di PowerPoint</vt:lpstr>
      <vt:lpstr>Presentazione standard di PowerPoint</vt:lpstr>
      <vt:lpstr>Presentazione standard di PowerPoint</vt:lpstr>
      <vt:lpstr>Sezione II</vt:lpstr>
      <vt:lpstr>Presentazione standard di PowerPoint</vt:lpstr>
      <vt:lpstr>Presentazione standard di PowerPoint</vt:lpstr>
      <vt:lpstr>Presentazione standard di PowerPoint</vt:lpstr>
      <vt:lpstr>Sezione iii</vt:lpstr>
      <vt:lpstr>Notazione per la sezione iii</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Lifetime earnings and the Vietnam Era Draft Lottery</dc:title>
  <cp:lastModifiedBy>Roberto Pollini</cp:lastModifiedBy>
  <cp:revision>2</cp:revision>
  <dcterms:modified xsi:type="dcterms:W3CDTF">2021-04-02T13:10:39Z</dcterms:modified>
</cp:coreProperties>
</file>